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sldIdLst>
    <p:sldId id="256" r:id="rId3"/>
    <p:sldId id="257" r:id="rId4"/>
    <p:sldId id="267" r:id="rId5"/>
    <p:sldId id="269" r:id="rId6"/>
    <p:sldId id="268" r:id="rId7"/>
    <p:sldId id="266" r:id="rId8"/>
    <p:sldId id="258" r:id="rId9"/>
    <p:sldId id="261" r:id="rId10"/>
    <p:sldId id="262" r:id="rId11"/>
    <p:sldId id="274" r:id="rId12"/>
    <p:sldId id="263" r:id="rId13"/>
    <p:sldId id="259" r:id="rId14"/>
    <p:sldId id="260" r:id="rId15"/>
    <p:sldId id="270" r:id="rId16"/>
    <p:sldId id="272" r:id="rId17"/>
    <p:sldId id="273" r:id="rId18"/>
    <p:sldId id="271" r:id="rId19"/>
    <p:sldId id="275" r:id="rId20"/>
    <p:sldId id="277" r:id="rId21"/>
    <p:sldId id="278" r:id="rId22"/>
    <p:sldId id="279" r:id="rId23"/>
    <p:sldId id="265"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0" y="2743201"/>
            <a:ext cx="4572000" cy="1066800"/>
          </a:xfrm>
        </p:spPr>
        <p:txBody>
          <a:bodyPr>
            <a:normAutofit/>
          </a:bodyPr>
          <a:lstStyle>
            <a:lvl1pPr>
              <a:defRPr sz="2800">
                <a:latin typeface="Tahoma" pitchFamily="34" charset="0"/>
                <a:cs typeface="Tahoma"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0" y="3810000"/>
            <a:ext cx="4572000" cy="457200"/>
          </a:xfrm>
        </p:spPr>
        <p:txBody>
          <a:bodyPr>
            <a:normAutofit/>
          </a:bodyPr>
          <a:lstStyle>
            <a:lvl1pPr marL="0" indent="0" algn="ctr">
              <a:buNone/>
              <a:defRPr sz="2000">
                <a:solidFill>
                  <a:schemeClr val="tx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9C0E3909-B6DA-45B6-A76C-A4482BF4273B}" type="datetimeFigureOut">
              <a:rPr lang="en-US"/>
              <a:pPr>
                <a:defRPr/>
              </a:pPr>
              <a:t>4/21/2012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C0D83D2-0FDF-4178-9D4F-9886B8F311D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403F287B-97F1-4866-AD20-9BC543F715AB}" type="datetimeFigureOut">
              <a:rPr lang="en-US"/>
              <a:pPr>
                <a:defRPr/>
              </a:pPr>
              <a:t>4/21/2012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2C22A7C-D222-45EF-8E6C-B3F15FB45498}"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618CF70-DEB4-431B-BD58-7AA5A123611C}" type="datetimeFigureOut">
              <a:rPr lang="en-US"/>
              <a:pPr>
                <a:defRPr/>
              </a:pPr>
              <a:t>4/21/2012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AC33FE7-5AED-4567-AD90-5D249E428220}"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18C6CA4-2266-4A75-A59C-19F09FA971BC}" type="datetimeFigureOut">
              <a:rPr lang="en-US"/>
              <a:pPr>
                <a:defRPr/>
              </a:pPr>
              <a:t>4/21/2012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1804158-EA55-4E1B-8143-A8E7EEDA53D4}"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1FADCA0D-5AE8-4AC4-BAF3-51CF0965F740}" type="datetimeFigureOut">
              <a:rPr lang="en-US"/>
              <a:pPr>
                <a:defRPr/>
              </a:pPr>
              <a:t>4/21/2012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34A5BB7-2095-4B1C-8CAF-ECEBF7A1D41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E3ABFD03-CC8E-47D6-8170-7189DD4B4009}" type="datetimeFigureOut">
              <a:rPr lang="en-US"/>
              <a:pPr>
                <a:defRPr/>
              </a:pPr>
              <a:t>4/21/2012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46F7D76-93BE-4642-AFDC-2680A0A9601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3717DA91-D20B-46DB-9B32-6AEDF594D435}" type="datetimeFigureOut">
              <a:rPr lang="en-US"/>
              <a:pPr>
                <a:defRPr/>
              </a:pPr>
              <a:t>4/21/2012</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B63EBC4-FBEA-45AD-9578-3FBEDBA57219}"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5BE274EC-7E65-4D0A-A88C-A5587A5EE6C0}" type="datetimeFigureOut">
              <a:rPr lang="en-US"/>
              <a:pPr>
                <a:defRPr/>
              </a:pPr>
              <a:t>4/21/2012</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18498F89-FFC8-4005-96B0-83249C0FCDA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FC85FB3-CEB4-480F-BD27-50DED6AD7941}" type="datetimeFigureOut">
              <a:rPr lang="en-US"/>
              <a:pPr>
                <a:defRPr/>
              </a:pPr>
              <a:t>4/21/2012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9E3C0FB-284D-4159-B8DA-4D5BD866F28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A37693D-4982-4F92-80CA-0ACB915EAAD1}" type="datetimeFigureOut">
              <a:rPr lang="en-US"/>
              <a:pPr>
                <a:defRPr/>
              </a:pPr>
              <a:t>4/21/2012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C35A36E-A87B-4D02-A13F-BD620D96C75D}"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611E61F2-7D59-4EEA-A78F-D556084F2B08}" type="datetimeFigureOut">
              <a:rPr lang="en-US"/>
              <a:pPr>
                <a:defRPr/>
              </a:pPr>
              <a:t>4/21/2012</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EF32827-07F2-4F52-B480-168456E784C4}"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7239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D65FB30B-7D3D-42BB-99A2-3029799A425F}" type="datetimeFigureOut">
              <a:rPr lang="en-US"/>
              <a:pPr>
                <a:defRPr/>
              </a:pPr>
              <a:t>4/21/2012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25A592DF-206F-46AC-971C-F4DEB0CE518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0" y="2743200"/>
            <a:ext cx="4572000" cy="1066800"/>
          </a:xfrm>
        </p:spPr>
        <p:txBody>
          <a:bodyPr/>
          <a:lstStyle/>
          <a:p>
            <a:r>
              <a:rPr lang="en-US" dirty="0" smtClean="0">
                <a:latin typeface="Tahoma" pitchFamily="-96" charset="0"/>
                <a:cs typeface="Tahoma" pitchFamily="-96" charset="0"/>
              </a:rPr>
              <a:t>Exercising Faith</a:t>
            </a:r>
            <a:endParaRPr lang="en-US" dirty="0" smtClean="0">
              <a:latin typeface="Tahoma" pitchFamily="-96" charset="0"/>
              <a:cs typeface="Tahoma" pitchFamily="-96" charset="0"/>
            </a:endParaRPr>
          </a:p>
        </p:txBody>
      </p:sp>
      <p:sp>
        <p:nvSpPr>
          <p:cNvPr id="3075" name="Subtitle 2"/>
          <p:cNvSpPr>
            <a:spLocks noGrp="1"/>
          </p:cNvSpPr>
          <p:nvPr>
            <p:ph type="subTitle" idx="1"/>
          </p:nvPr>
        </p:nvSpPr>
        <p:spPr/>
        <p:txBody>
          <a:bodyPr/>
          <a:lstStyle/>
          <a:p>
            <a:r>
              <a:rPr lang="en-US" dirty="0" smtClean="0">
                <a:latin typeface="Arial" charset="0"/>
                <a:cs typeface="Arial" charset="0"/>
              </a:rPr>
              <a:t>Through Faith Based on Relationship</a:t>
            </a:r>
            <a:endParaRPr lang="en-US" dirty="0" smtClean="0">
              <a:latin typeface="Arial" charset="0"/>
              <a:cs typeface="Arial"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74638"/>
            <a:ext cx="7086600" cy="1143000"/>
          </a:xfrm>
        </p:spPr>
        <p:txBody>
          <a:bodyPr/>
          <a:lstStyle/>
          <a:p>
            <a:r>
              <a:rPr lang="en-US" dirty="0" smtClean="0"/>
              <a:t>Trust demonstrated by “acknowledging”</a:t>
            </a:r>
            <a:endParaRPr lang="en-US" dirty="0" smtClean="0"/>
          </a:p>
        </p:txBody>
      </p:sp>
      <p:sp>
        <p:nvSpPr>
          <p:cNvPr id="5123" name="Content Placeholder 4"/>
          <p:cNvSpPr>
            <a:spLocks noGrp="1"/>
          </p:cNvSpPr>
          <p:nvPr>
            <p:ph idx="1"/>
          </p:nvPr>
        </p:nvSpPr>
        <p:spPr>
          <a:xfrm>
            <a:off x="1600200" y="1600200"/>
            <a:ext cx="7239000" cy="4525963"/>
          </a:xfrm>
        </p:spPr>
        <p:txBody>
          <a:bodyPr/>
          <a:lstStyle/>
          <a:p>
            <a:pPr>
              <a:lnSpc>
                <a:spcPct val="80000"/>
              </a:lnSpc>
            </a:pPr>
            <a:r>
              <a:rPr lang="en-US" altLang="ko-KR" sz="2200" dirty="0" smtClean="0">
                <a:ea typeface="굴림" pitchFamily="-96" charset="-127"/>
              </a:rPr>
              <a:t>To “acknowledge” here means “to know someone carnally” or “to reveal one’s self”.</a:t>
            </a:r>
          </a:p>
          <a:p>
            <a:pPr>
              <a:lnSpc>
                <a:spcPct val="80000"/>
              </a:lnSpc>
              <a:buNone/>
            </a:pPr>
            <a:r>
              <a:rPr lang="en-US" altLang="ko-KR" sz="2200" dirty="0" smtClean="0">
                <a:ea typeface="굴림" pitchFamily="-96" charset="-127"/>
              </a:rPr>
              <a:t> </a:t>
            </a:r>
            <a:endParaRPr lang="en-US" altLang="ko-KR" sz="2200" dirty="0" smtClean="0">
              <a:ea typeface="굴림" pitchFamily="-96" charset="-127"/>
            </a:endParaRPr>
          </a:p>
          <a:p>
            <a:pPr>
              <a:lnSpc>
                <a:spcPct val="80000"/>
              </a:lnSpc>
            </a:pPr>
            <a:r>
              <a:rPr lang="en-US" altLang="ko-KR" sz="2200" dirty="0" smtClean="0">
                <a:ea typeface="굴림" pitchFamily="-96" charset="-127"/>
              </a:rPr>
              <a:t>Trusting God is not a matter of relying upon one's own reasoning faculties</a:t>
            </a:r>
            <a:r>
              <a:rPr lang="en-US" altLang="ko-KR" sz="2200" dirty="0" smtClean="0">
                <a:ea typeface="굴림" pitchFamily="-96" charset="-127"/>
              </a:rPr>
              <a:t>.  </a:t>
            </a:r>
            <a:endParaRPr lang="en-US" altLang="ko-KR" sz="2200" dirty="0" smtClean="0">
              <a:ea typeface="굴림" pitchFamily="-96" charset="-127"/>
            </a:endParaRPr>
          </a:p>
          <a:p>
            <a:pPr>
              <a:lnSpc>
                <a:spcPct val="80000"/>
              </a:lnSpc>
            </a:pPr>
            <a:endParaRPr lang="en-US" altLang="ko-KR" sz="2200" dirty="0" smtClean="0">
              <a:ea typeface="굴림" pitchFamily="-96" charset="-127"/>
            </a:endParaRPr>
          </a:p>
          <a:p>
            <a:pPr>
              <a:lnSpc>
                <a:spcPct val="80000"/>
              </a:lnSpc>
            </a:pPr>
            <a:r>
              <a:rPr lang="en-US" altLang="ko-KR" sz="2200" dirty="0" smtClean="0">
                <a:ea typeface="굴림" pitchFamily="-96" charset="-127"/>
              </a:rPr>
              <a:t>We cannot claim to be “trusting God” when we fail to acknowledge Him in our own plans.:</a:t>
            </a:r>
          </a:p>
          <a:p>
            <a:pPr>
              <a:lnSpc>
                <a:spcPct val="80000"/>
              </a:lnSpc>
            </a:pPr>
            <a:endParaRPr lang="en-US" sz="2200" dirty="0" smtClean="0">
              <a:ea typeface="굴림" pitchFamily="-96" charset="-127"/>
            </a:endParaRPr>
          </a:p>
          <a:p>
            <a:pPr>
              <a:lnSpc>
                <a:spcPct val="80000"/>
              </a:lnSpc>
            </a:pPr>
            <a:r>
              <a:rPr lang="en-US" sz="2200" dirty="0" smtClean="0">
                <a:ea typeface="굴림" pitchFamily="-96" charset="-127"/>
              </a:rPr>
              <a:t>This is why so many of God’s people fall short of true faith. They mentally acknowledge God, they affirm truth about Him, but they continue to lean to their own understanding in solving problems and in life in general</a:t>
            </a:r>
            <a:r>
              <a:rPr lang="en-US" sz="2200" i="1" dirty="0" smtClean="0">
                <a:ea typeface="굴림" pitchFamily="-96" charset="-127"/>
              </a:rPr>
              <a:t>.</a:t>
            </a:r>
            <a:endParaRPr lang="en-US" sz="2200" i="1" dirty="0" smtClean="0"/>
          </a:p>
          <a:p>
            <a:endParaRPr lang="en-US" sz="2200" dirty="0" smtClean="0"/>
          </a:p>
          <a:p>
            <a:endParaRPr lang="en-US" sz="2200" dirty="0" smtClean="0"/>
          </a:p>
          <a:p>
            <a:endParaRPr lang="en-US" sz="2200" dirty="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74638"/>
            <a:ext cx="7391400" cy="1143000"/>
          </a:xfrm>
        </p:spPr>
        <p:txBody>
          <a:bodyPr/>
          <a:lstStyle/>
          <a:p>
            <a:r>
              <a:rPr lang="en-US" sz="4000" dirty="0" smtClean="0"/>
              <a:t>How Some Faith Principles are Better Understood in the Light of Relationship</a:t>
            </a:r>
            <a:endParaRPr lang="en-US" sz="4000" dirty="0" smtClean="0"/>
          </a:p>
        </p:txBody>
      </p:sp>
      <p:sp>
        <p:nvSpPr>
          <p:cNvPr id="5123" name="Content Placeholder 4"/>
          <p:cNvSpPr>
            <a:spLocks noGrp="1"/>
          </p:cNvSpPr>
          <p:nvPr>
            <p:ph idx="1"/>
          </p:nvPr>
        </p:nvSpPr>
        <p:spPr>
          <a:xfrm>
            <a:off x="1676400" y="2057400"/>
            <a:ext cx="7239000" cy="4525963"/>
          </a:xfrm>
        </p:spPr>
        <p:txBody>
          <a:bodyPr/>
          <a:lstStyle/>
          <a:p>
            <a:pPr>
              <a:lnSpc>
                <a:spcPct val="80000"/>
              </a:lnSpc>
            </a:pPr>
            <a:r>
              <a:rPr lang="en-US" sz="2200" dirty="0" smtClean="0">
                <a:ea typeface="굴림" pitchFamily="-96" charset="-127"/>
              </a:rPr>
              <a:t>Faith coming by Hearing the Word of God (Rom. 10:17) – When we trust God we will have no doubt that He means what He says (2 Cor. 1:18-20), would never lie about it, is able to do it, and willing to do it for us.</a:t>
            </a:r>
          </a:p>
          <a:p>
            <a:pPr>
              <a:lnSpc>
                <a:spcPct val="80000"/>
              </a:lnSpc>
              <a:buNone/>
            </a:pPr>
            <a:endParaRPr lang="en-US" sz="2200" dirty="0" smtClean="0">
              <a:ea typeface="굴림" pitchFamily="-96" charset="-127"/>
            </a:endParaRPr>
          </a:p>
          <a:p>
            <a:pPr>
              <a:lnSpc>
                <a:spcPct val="80000"/>
              </a:lnSpc>
            </a:pPr>
            <a:r>
              <a:rPr lang="en-US" sz="2200" dirty="0" smtClean="0">
                <a:ea typeface="굴림" pitchFamily="-96" charset="-127"/>
              </a:rPr>
              <a:t>Walking by faith and not by sight (2 Cor. 5:7; Heb. 11:1) – When we trust God then we will accept what He says in spite of no evidence or evidence to the contrary. Circumstances and feelings will not take precedence over what God has promised even if we have no tangible evidence of His promise.</a:t>
            </a:r>
          </a:p>
          <a:p>
            <a:pPr>
              <a:lnSpc>
                <a:spcPct val="80000"/>
              </a:lnSpc>
            </a:pPr>
            <a:endParaRPr lang="en-US" sz="2200" i="1" dirty="0" smtClean="0">
              <a:ea typeface="굴림" pitchFamily="-96" charset="-127"/>
            </a:endParaRPr>
          </a:p>
          <a:p>
            <a:pPr>
              <a:lnSpc>
                <a:spcPct val="80000"/>
              </a:lnSpc>
            </a:pPr>
            <a:r>
              <a:rPr lang="en-US" sz="2200" dirty="0" smtClean="0">
                <a:ea typeface="굴림" pitchFamily="-96" charset="-127"/>
              </a:rPr>
              <a:t>Positive confession – faith confession (Rom. 10:8-10;  Heb. 4:14; 10:23) – If we trust Him then we will say what He says rather than speak contrary to what He says.</a:t>
            </a:r>
            <a:endParaRPr lang="en-US" sz="2200" dirty="0" smtClean="0"/>
          </a:p>
          <a:p>
            <a:endParaRPr lang="en-US" sz="2200" dirty="0" smtClean="0"/>
          </a:p>
          <a:p>
            <a:endParaRPr lang="en-US" sz="2200" dirty="0" smtClean="0"/>
          </a:p>
          <a:p>
            <a:endParaRPr lang="en-US" sz="2200" dirty="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Psalm 91</a:t>
            </a:r>
            <a:endParaRPr lang="en-US" dirty="0" smtClean="0"/>
          </a:p>
        </p:txBody>
      </p:sp>
      <p:sp>
        <p:nvSpPr>
          <p:cNvPr id="4099" name="Content Placeholder 2"/>
          <p:cNvSpPr>
            <a:spLocks noGrp="1"/>
          </p:cNvSpPr>
          <p:nvPr>
            <p:ph idx="1"/>
          </p:nvPr>
        </p:nvSpPr>
        <p:spPr/>
        <p:txBody>
          <a:bodyPr/>
          <a:lstStyle/>
          <a:p>
            <a:pPr>
              <a:lnSpc>
                <a:spcPct val="80000"/>
              </a:lnSpc>
            </a:pPr>
            <a:r>
              <a:rPr lang="en-US" altLang="ko-KR" sz="2200" dirty="0" smtClean="0">
                <a:ea typeface="굴림" pitchFamily="-96" charset="-127"/>
              </a:rPr>
              <a:t>1 He that </a:t>
            </a:r>
            <a:r>
              <a:rPr lang="en-US" altLang="ko-KR" sz="2200" dirty="0" err="1" smtClean="0">
                <a:ea typeface="굴림" pitchFamily="-96" charset="-127"/>
              </a:rPr>
              <a:t>dwelleth</a:t>
            </a:r>
            <a:r>
              <a:rPr lang="en-US" altLang="ko-KR" sz="2200" dirty="0" smtClean="0">
                <a:ea typeface="굴림" pitchFamily="-96" charset="-127"/>
              </a:rPr>
              <a:t> in the secret place of the most High shall abide </a:t>
            </a:r>
            <a:r>
              <a:rPr lang="en-US" altLang="ko-KR" sz="2200" dirty="0" smtClean="0">
                <a:ea typeface="굴림" pitchFamily="-96" charset="-127"/>
              </a:rPr>
              <a:t>under </a:t>
            </a:r>
            <a:r>
              <a:rPr lang="en-US" altLang="ko-KR" sz="2200" dirty="0" smtClean="0">
                <a:ea typeface="굴림" pitchFamily="-96" charset="-127"/>
              </a:rPr>
              <a:t>the shadow of the Almighty. 2 </a:t>
            </a:r>
            <a:r>
              <a:rPr lang="en-US" altLang="ko-KR" sz="2200" u="sng" dirty="0" smtClean="0">
                <a:ea typeface="굴림" pitchFamily="-96" charset="-127"/>
              </a:rPr>
              <a:t>I will say of the LORD</a:t>
            </a:r>
            <a:r>
              <a:rPr lang="en-US" altLang="ko-KR" sz="2200" dirty="0" smtClean="0">
                <a:ea typeface="굴림" pitchFamily="-96" charset="-127"/>
              </a:rPr>
              <a:t>, He is my refuge and my fortress: </a:t>
            </a:r>
            <a:r>
              <a:rPr lang="en-US" altLang="ko-KR" sz="2200" u="sng" dirty="0" smtClean="0">
                <a:ea typeface="굴림" pitchFamily="-96" charset="-127"/>
              </a:rPr>
              <a:t>my God; in him will I trust</a:t>
            </a:r>
            <a:r>
              <a:rPr lang="en-US" altLang="ko-KR" sz="2200" dirty="0" smtClean="0">
                <a:ea typeface="굴림" pitchFamily="-96" charset="-127"/>
              </a:rPr>
              <a:t>. </a:t>
            </a:r>
            <a:endParaRPr lang="en-US" altLang="ko-KR" sz="2200" dirty="0" smtClean="0">
              <a:ea typeface="굴림" pitchFamily="-96" charset="-127"/>
            </a:endParaRPr>
          </a:p>
          <a:p>
            <a:pPr>
              <a:lnSpc>
                <a:spcPct val="80000"/>
              </a:lnSpc>
              <a:buNone/>
            </a:pPr>
            <a:endParaRPr lang="en-US" altLang="ko-KR" sz="2200" dirty="0" smtClean="0">
              <a:ea typeface="굴림" pitchFamily="-96" charset="-127"/>
            </a:endParaRPr>
          </a:p>
          <a:p>
            <a:pPr>
              <a:lnSpc>
                <a:spcPct val="80000"/>
              </a:lnSpc>
            </a:pPr>
            <a:r>
              <a:rPr lang="en-US" altLang="ko-KR" sz="2200" dirty="0" smtClean="0">
                <a:ea typeface="굴림" pitchFamily="-96" charset="-127"/>
              </a:rPr>
              <a:t>3 </a:t>
            </a:r>
            <a:r>
              <a:rPr lang="en-US" altLang="ko-KR" sz="2200" dirty="0" smtClean="0">
                <a:ea typeface="굴림" pitchFamily="-96" charset="-127"/>
              </a:rPr>
              <a:t>Surely he shall deliver thee from the snare of the fowler, and from the noisome pestilence. 4 He shall cover thee with his feathers, and under his wings </a:t>
            </a:r>
            <a:r>
              <a:rPr lang="en-US" altLang="ko-KR" sz="2200" u="sng" dirty="0" err="1" smtClean="0">
                <a:ea typeface="굴림" pitchFamily="-96" charset="-127"/>
              </a:rPr>
              <a:t>shalt</a:t>
            </a:r>
            <a:r>
              <a:rPr lang="en-US" altLang="ko-KR" sz="2200" u="sng" dirty="0" smtClean="0">
                <a:ea typeface="굴림" pitchFamily="-96" charset="-127"/>
              </a:rPr>
              <a:t> thou trust</a:t>
            </a:r>
            <a:r>
              <a:rPr lang="en-US" altLang="ko-KR" sz="2200" dirty="0" smtClean="0">
                <a:ea typeface="굴림" pitchFamily="-96" charset="-127"/>
              </a:rPr>
              <a:t>: his truth shall be thy shield and buckler. </a:t>
            </a:r>
            <a:endParaRPr lang="en-US" altLang="ko-KR" sz="2200" dirty="0" smtClean="0">
              <a:ea typeface="굴림" pitchFamily="-96" charset="-127"/>
            </a:endParaRPr>
          </a:p>
          <a:p>
            <a:pPr>
              <a:lnSpc>
                <a:spcPct val="80000"/>
              </a:lnSpc>
              <a:buNone/>
            </a:pPr>
            <a:endParaRPr lang="en-US" altLang="ko-KR" sz="2200" dirty="0" smtClean="0">
              <a:ea typeface="굴림" pitchFamily="-96" charset="-127"/>
            </a:endParaRPr>
          </a:p>
          <a:p>
            <a:pPr>
              <a:lnSpc>
                <a:spcPct val="80000"/>
              </a:lnSpc>
            </a:pPr>
            <a:r>
              <a:rPr lang="en-US" altLang="ko-KR" sz="2200" dirty="0" smtClean="0">
                <a:ea typeface="굴림" pitchFamily="-96" charset="-127"/>
              </a:rPr>
              <a:t>5 </a:t>
            </a:r>
            <a:r>
              <a:rPr lang="en-US" altLang="ko-KR" sz="2200" dirty="0" smtClean="0">
                <a:ea typeface="굴림" pitchFamily="-96" charset="-127"/>
              </a:rPr>
              <a:t>Thou </a:t>
            </a:r>
            <a:r>
              <a:rPr lang="en-US" altLang="ko-KR" sz="2200" dirty="0" err="1" smtClean="0">
                <a:ea typeface="굴림" pitchFamily="-96" charset="-127"/>
              </a:rPr>
              <a:t>shalt</a:t>
            </a:r>
            <a:r>
              <a:rPr lang="en-US" altLang="ko-KR" sz="2200" dirty="0" smtClean="0">
                <a:ea typeface="굴림" pitchFamily="-96" charset="-127"/>
              </a:rPr>
              <a:t> not be </a:t>
            </a:r>
            <a:r>
              <a:rPr lang="en-US" altLang="ko-KR" sz="2200" u="sng" dirty="0" smtClean="0">
                <a:ea typeface="굴림" pitchFamily="-96" charset="-127"/>
              </a:rPr>
              <a:t>afraid</a:t>
            </a:r>
            <a:r>
              <a:rPr lang="en-US" altLang="ko-KR" sz="2200" dirty="0" smtClean="0">
                <a:ea typeface="굴림" pitchFamily="-96" charset="-127"/>
              </a:rPr>
              <a:t> for the terror by night; nor for the arrow that </a:t>
            </a:r>
            <a:r>
              <a:rPr lang="en-US" altLang="ko-KR" sz="2200" dirty="0" err="1" smtClean="0">
                <a:ea typeface="굴림" pitchFamily="-96" charset="-127"/>
              </a:rPr>
              <a:t>flieth</a:t>
            </a:r>
            <a:r>
              <a:rPr lang="en-US" altLang="ko-KR" sz="2200" dirty="0" smtClean="0">
                <a:ea typeface="굴림" pitchFamily="-96" charset="-127"/>
              </a:rPr>
              <a:t> by day; 6 Nor for the pestilence that </a:t>
            </a:r>
            <a:r>
              <a:rPr lang="en-US" altLang="ko-KR" sz="2200" dirty="0" err="1" smtClean="0">
                <a:ea typeface="굴림" pitchFamily="-96" charset="-127"/>
              </a:rPr>
              <a:t>walketh</a:t>
            </a:r>
            <a:r>
              <a:rPr lang="en-US" altLang="ko-KR" sz="2200" dirty="0" smtClean="0">
                <a:ea typeface="굴림" pitchFamily="-96" charset="-127"/>
              </a:rPr>
              <a:t> in darkness; nor for the destruction that </a:t>
            </a:r>
            <a:r>
              <a:rPr lang="en-US" altLang="ko-KR" sz="2200" dirty="0" err="1" smtClean="0">
                <a:ea typeface="굴림" pitchFamily="-96" charset="-127"/>
              </a:rPr>
              <a:t>wasteth</a:t>
            </a:r>
            <a:r>
              <a:rPr lang="en-US" altLang="ko-KR" sz="2200" dirty="0" smtClean="0">
                <a:ea typeface="굴림" pitchFamily="-96" charset="-127"/>
              </a:rPr>
              <a:t> at noonday.</a:t>
            </a:r>
            <a:endParaRPr lang="en-US" sz="2200" dirty="0" smtClean="0"/>
          </a:p>
          <a:p>
            <a:endParaRPr lang="en-US" sz="2200" dirty="0" smtClean="0"/>
          </a:p>
          <a:p>
            <a:endParaRPr lang="en-US" sz="2200"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r="-4000"/>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590800"/>
            <a:ext cx="7086600" cy="1143000"/>
          </a:xfrm>
        </p:spPr>
        <p:txBody>
          <a:bodyPr/>
          <a:lstStyle/>
          <a:p>
            <a:r>
              <a:rPr lang="en-US" dirty="0" smtClean="0"/>
              <a:t>Look at God’s Character:</a:t>
            </a:r>
            <a:br>
              <a:rPr lang="en-US" dirty="0" smtClean="0"/>
            </a:br>
            <a:r>
              <a:rPr lang="en-US" dirty="0" smtClean="0"/>
              <a:t>God is Completely</a:t>
            </a:r>
            <a:br>
              <a:rPr lang="en-US" dirty="0" smtClean="0"/>
            </a:br>
            <a:r>
              <a:rPr lang="en-US" dirty="0" smtClean="0"/>
              <a:t>TRUSTWORTHY</a:t>
            </a:r>
            <a:endParaRPr lang="en-US" dirty="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74638"/>
            <a:ext cx="7086600" cy="1143000"/>
          </a:xfrm>
        </p:spPr>
        <p:txBody>
          <a:bodyPr/>
          <a:lstStyle/>
          <a:p>
            <a:r>
              <a:rPr lang="en-US" dirty="0" smtClean="0"/>
              <a:t>What does it mean to be “trustworthy”</a:t>
            </a:r>
            <a:endParaRPr lang="en-US" dirty="0" smtClean="0"/>
          </a:p>
        </p:txBody>
      </p:sp>
      <p:sp>
        <p:nvSpPr>
          <p:cNvPr id="5123" name="Content Placeholder 4"/>
          <p:cNvSpPr>
            <a:spLocks noGrp="1"/>
          </p:cNvSpPr>
          <p:nvPr>
            <p:ph idx="1"/>
          </p:nvPr>
        </p:nvSpPr>
        <p:spPr>
          <a:xfrm>
            <a:off x="1600200" y="1905000"/>
            <a:ext cx="7239000" cy="4525963"/>
          </a:xfrm>
        </p:spPr>
        <p:txBody>
          <a:bodyPr/>
          <a:lstStyle/>
          <a:p>
            <a:pPr>
              <a:lnSpc>
                <a:spcPct val="80000"/>
              </a:lnSpc>
            </a:pPr>
            <a:r>
              <a:rPr lang="en-US" sz="2200" dirty="0" smtClean="0">
                <a:ea typeface="굴림" pitchFamily="-96" charset="-127"/>
              </a:rPr>
              <a:t>The Bible often uses the word “faithfulness” which basically means “trustworthy”.</a:t>
            </a:r>
          </a:p>
          <a:p>
            <a:pPr>
              <a:lnSpc>
                <a:spcPct val="80000"/>
              </a:lnSpc>
              <a:buNone/>
            </a:pPr>
            <a:endParaRPr lang="en-US" sz="2200" dirty="0" smtClean="0">
              <a:ea typeface="굴림" pitchFamily="-96" charset="-127"/>
            </a:endParaRPr>
          </a:p>
          <a:p>
            <a:pPr>
              <a:lnSpc>
                <a:spcPct val="80000"/>
              </a:lnSpc>
            </a:pPr>
            <a:r>
              <a:rPr lang="en-US" sz="2200" dirty="0" err="1" smtClean="0">
                <a:ea typeface="굴림" pitchFamily="-96" charset="-127"/>
              </a:rPr>
              <a:t>Pistis</a:t>
            </a:r>
            <a:r>
              <a:rPr lang="en-US" sz="2200" dirty="0" smtClean="0">
                <a:ea typeface="굴림" pitchFamily="-96" charset="-127"/>
              </a:rPr>
              <a:t> - fidelity, faithfulness; the character of one who can be relied on </a:t>
            </a:r>
            <a:endParaRPr lang="en-US" sz="2200" dirty="0" smtClean="0">
              <a:ea typeface="굴림" pitchFamily="-96" charset="-127"/>
            </a:endParaRPr>
          </a:p>
          <a:p>
            <a:pPr>
              <a:lnSpc>
                <a:spcPct val="80000"/>
              </a:lnSpc>
            </a:pPr>
            <a:endParaRPr lang="en-US" sz="2200" i="1" dirty="0" smtClean="0">
              <a:ea typeface="굴림" pitchFamily="-96" charset="-127"/>
            </a:endParaRPr>
          </a:p>
          <a:p>
            <a:pPr>
              <a:lnSpc>
                <a:spcPct val="80000"/>
              </a:lnSpc>
            </a:pPr>
            <a:r>
              <a:rPr lang="en-US" sz="2200" dirty="0" smtClean="0">
                <a:ea typeface="굴림" pitchFamily="-96" charset="-127"/>
              </a:rPr>
              <a:t>The first key to exercising faith is to know the truth about God’s character – that He is completely </a:t>
            </a:r>
            <a:r>
              <a:rPr lang="en-US" sz="2200" i="1" dirty="0" smtClean="0">
                <a:ea typeface="굴림" pitchFamily="-96" charset="-127"/>
              </a:rPr>
              <a:t>worthy of our trust</a:t>
            </a:r>
            <a:r>
              <a:rPr lang="en-US" sz="2200" dirty="0" smtClean="0">
                <a:ea typeface="굴림" pitchFamily="-96" charset="-127"/>
              </a:rPr>
              <a:t>.</a:t>
            </a:r>
            <a:endParaRPr lang="en-US" sz="2200" dirty="0" smtClean="0"/>
          </a:p>
          <a:p>
            <a:endParaRPr lang="en-US" sz="2200" dirty="0" smtClean="0"/>
          </a:p>
          <a:p>
            <a:endParaRPr lang="en-US" sz="2200" dirty="0" smtClean="0"/>
          </a:p>
          <a:p>
            <a:endParaRPr lang="en-US" sz="22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God is Completely “Trustworthy”</a:t>
            </a:r>
            <a:endParaRPr lang="en-US" dirty="0" smtClean="0"/>
          </a:p>
        </p:txBody>
      </p:sp>
      <p:sp>
        <p:nvSpPr>
          <p:cNvPr id="4099" name="Content Placeholder 2"/>
          <p:cNvSpPr>
            <a:spLocks noGrp="1"/>
          </p:cNvSpPr>
          <p:nvPr>
            <p:ph idx="1"/>
          </p:nvPr>
        </p:nvSpPr>
        <p:spPr/>
        <p:txBody>
          <a:bodyPr/>
          <a:lstStyle/>
          <a:p>
            <a:r>
              <a:rPr lang="en-US" sz="2400" i="1" dirty="0" smtClean="0"/>
              <a:t>1Co 1:9 God is faithful (reliable, trustworthy, and therefore ever true to His promise, and He can be depended on); by Him you were called into </a:t>
            </a:r>
            <a:r>
              <a:rPr lang="en-US" sz="2400" i="1" u="sng" dirty="0" smtClean="0"/>
              <a:t>companionship</a:t>
            </a:r>
            <a:r>
              <a:rPr lang="en-US" sz="2400" i="1" dirty="0" smtClean="0"/>
              <a:t> and participation with His Son, Jesus Christ our Lord. </a:t>
            </a:r>
            <a:r>
              <a:rPr lang="en-US" sz="2400" i="1" dirty="0" smtClean="0"/>
              <a:t> </a:t>
            </a:r>
            <a:r>
              <a:rPr lang="en-US" sz="2400" dirty="0" smtClean="0"/>
              <a:t>(Amplified</a:t>
            </a:r>
            <a:r>
              <a:rPr lang="en-US" sz="2400" dirty="0" smtClean="0"/>
              <a:t>)</a:t>
            </a:r>
            <a:endParaRPr lang="en-US" sz="2400" dirty="0" smtClean="0"/>
          </a:p>
          <a:p>
            <a:endParaRPr lang="en-US" sz="2200" dirty="0" smtClean="0"/>
          </a:p>
          <a:p>
            <a:endParaRPr lang="en-US" sz="22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74638"/>
            <a:ext cx="7086600" cy="1143000"/>
          </a:xfrm>
        </p:spPr>
        <p:txBody>
          <a:bodyPr/>
          <a:lstStyle/>
          <a:p>
            <a:r>
              <a:rPr lang="en-US" dirty="0" smtClean="0"/>
              <a:t>Trust Based on Relationship</a:t>
            </a:r>
            <a:endParaRPr lang="en-US" dirty="0" smtClean="0"/>
          </a:p>
        </p:txBody>
      </p:sp>
      <p:sp>
        <p:nvSpPr>
          <p:cNvPr id="5123" name="Content Placeholder 4"/>
          <p:cNvSpPr>
            <a:spLocks noGrp="1"/>
          </p:cNvSpPr>
          <p:nvPr>
            <p:ph idx="1"/>
          </p:nvPr>
        </p:nvSpPr>
        <p:spPr>
          <a:xfrm>
            <a:off x="1600200" y="1600200"/>
            <a:ext cx="7239000" cy="4525963"/>
          </a:xfrm>
        </p:spPr>
        <p:txBody>
          <a:bodyPr/>
          <a:lstStyle/>
          <a:p>
            <a:pPr>
              <a:lnSpc>
                <a:spcPct val="80000"/>
              </a:lnSpc>
            </a:pPr>
            <a:r>
              <a:rPr lang="en-US" sz="2200" dirty="0" smtClean="0">
                <a:ea typeface="굴림" pitchFamily="-96" charset="-127"/>
              </a:rPr>
              <a:t>The word “companionship” (KJV uses the word “fellowship”) is from the Greek word </a:t>
            </a:r>
            <a:r>
              <a:rPr lang="en-US" sz="2200" i="1" dirty="0" err="1" smtClean="0">
                <a:ea typeface="굴림" pitchFamily="-96" charset="-127"/>
              </a:rPr>
              <a:t>koinonia</a:t>
            </a:r>
            <a:r>
              <a:rPr lang="en-US" sz="2200" dirty="0" smtClean="0">
                <a:ea typeface="굴림" pitchFamily="-96" charset="-127"/>
              </a:rPr>
              <a:t> which is in relation to “community” or “intimacy”.</a:t>
            </a:r>
          </a:p>
          <a:p>
            <a:pPr>
              <a:lnSpc>
                <a:spcPct val="80000"/>
              </a:lnSpc>
              <a:buNone/>
            </a:pPr>
            <a:endParaRPr lang="en-US" sz="2200" dirty="0" smtClean="0">
              <a:ea typeface="굴림" pitchFamily="-96" charset="-127"/>
            </a:endParaRPr>
          </a:p>
          <a:p>
            <a:pPr>
              <a:lnSpc>
                <a:spcPct val="80000"/>
              </a:lnSpc>
            </a:pPr>
            <a:r>
              <a:rPr lang="en-US" sz="2200" dirty="0" smtClean="0">
                <a:ea typeface="굴림" pitchFamily="-96" charset="-127"/>
              </a:rPr>
              <a:t>One cannot count God as worthy of their trust apart from a true relationship with Him.</a:t>
            </a:r>
            <a:endParaRPr lang="en-US" sz="2200" dirty="0" smtClean="0"/>
          </a:p>
          <a:p>
            <a:endParaRPr lang="en-US" sz="2200" dirty="0" smtClean="0"/>
          </a:p>
          <a:p>
            <a:endParaRPr lang="en-US" sz="2200" dirty="0" smtClean="0"/>
          </a:p>
          <a:p>
            <a:endParaRPr lang="en-US" sz="22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God is Completely “Trustworthy”</a:t>
            </a:r>
            <a:endParaRPr lang="en-US" dirty="0" smtClean="0"/>
          </a:p>
        </p:txBody>
      </p:sp>
      <p:sp>
        <p:nvSpPr>
          <p:cNvPr id="4099" name="Content Placeholder 2"/>
          <p:cNvSpPr>
            <a:spLocks noGrp="1"/>
          </p:cNvSpPr>
          <p:nvPr>
            <p:ph idx="1"/>
          </p:nvPr>
        </p:nvSpPr>
        <p:spPr/>
        <p:txBody>
          <a:bodyPr/>
          <a:lstStyle/>
          <a:p>
            <a:r>
              <a:rPr lang="en-US" sz="2400" i="1" dirty="0" smtClean="0"/>
              <a:t>Heb 11:11 Because of faith also Sarah herself received physical power to conceive a child, even when she was long past the age for it, </a:t>
            </a:r>
            <a:r>
              <a:rPr lang="en-US" sz="2400" b="1" i="1" dirty="0" smtClean="0"/>
              <a:t>because she considered [God] </a:t>
            </a:r>
            <a:r>
              <a:rPr lang="en-US" sz="2400" i="1" dirty="0" smtClean="0"/>
              <a:t>Who had given her the promise to be </a:t>
            </a:r>
            <a:r>
              <a:rPr lang="en-US" sz="2400" b="1" i="1" dirty="0" smtClean="0"/>
              <a:t>reliable and trustworthy </a:t>
            </a:r>
            <a:r>
              <a:rPr lang="en-US" sz="2400" i="1" dirty="0" smtClean="0"/>
              <a:t>and true to His word.(5) </a:t>
            </a:r>
            <a:r>
              <a:rPr lang="en-US" sz="2400" dirty="0" smtClean="0"/>
              <a:t>(Amplified</a:t>
            </a:r>
            <a:r>
              <a:rPr lang="en-US" sz="2400" dirty="0" smtClean="0"/>
              <a:t>)</a:t>
            </a:r>
            <a:endParaRPr lang="en-US" sz="2400" dirty="0" smtClean="0"/>
          </a:p>
          <a:p>
            <a:endParaRPr lang="en-US" sz="2200" dirty="0" smtClean="0"/>
          </a:p>
          <a:p>
            <a:endParaRPr lang="en-US" sz="2200"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74638"/>
            <a:ext cx="7086600" cy="1143000"/>
          </a:xfrm>
        </p:spPr>
        <p:txBody>
          <a:bodyPr/>
          <a:lstStyle/>
          <a:p>
            <a:r>
              <a:rPr lang="en-US" dirty="0" smtClean="0"/>
              <a:t>Why this Emphasis on God being Worthy of Trust?</a:t>
            </a:r>
            <a:endParaRPr lang="en-US" dirty="0" smtClean="0"/>
          </a:p>
        </p:txBody>
      </p:sp>
      <p:sp>
        <p:nvSpPr>
          <p:cNvPr id="5123" name="Content Placeholder 4"/>
          <p:cNvSpPr>
            <a:spLocks noGrp="1"/>
          </p:cNvSpPr>
          <p:nvPr>
            <p:ph idx="1"/>
          </p:nvPr>
        </p:nvSpPr>
        <p:spPr>
          <a:xfrm>
            <a:off x="1600200" y="2209800"/>
            <a:ext cx="7239000" cy="4525963"/>
          </a:xfrm>
        </p:spPr>
        <p:txBody>
          <a:bodyPr/>
          <a:lstStyle/>
          <a:p>
            <a:pPr>
              <a:lnSpc>
                <a:spcPct val="80000"/>
              </a:lnSpc>
            </a:pPr>
            <a:r>
              <a:rPr lang="en-US" sz="2200" dirty="0" smtClean="0">
                <a:ea typeface="굴림" pitchFamily="-96" charset="-127"/>
              </a:rPr>
              <a:t>God has been lied on time and time again concerning His character.</a:t>
            </a:r>
          </a:p>
          <a:p>
            <a:pPr>
              <a:lnSpc>
                <a:spcPct val="80000"/>
              </a:lnSpc>
              <a:buNone/>
            </a:pPr>
            <a:endParaRPr lang="en-US" sz="2200" dirty="0" smtClean="0">
              <a:ea typeface="굴림" pitchFamily="-96" charset="-127"/>
            </a:endParaRPr>
          </a:p>
          <a:p>
            <a:pPr>
              <a:lnSpc>
                <a:spcPct val="80000"/>
              </a:lnSpc>
            </a:pPr>
            <a:r>
              <a:rPr lang="en-US" sz="2200" dirty="0" smtClean="0">
                <a:ea typeface="굴림" pitchFamily="-96" charset="-127"/>
              </a:rPr>
              <a:t>These lies have not only come from Satan, but Satan has actually been able to propagate lies concerning God’s character through the church.</a:t>
            </a:r>
            <a:endParaRPr lang="en-US" sz="2200" dirty="0" smtClean="0"/>
          </a:p>
          <a:p>
            <a:endParaRPr lang="en-US" sz="2200" dirty="0" smtClean="0"/>
          </a:p>
          <a:p>
            <a:endParaRPr lang="en-US" sz="2200" dirty="0" smtClean="0"/>
          </a:p>
          <a:p>
            <a:endParaRPr lang="en-US" sz="2200"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God’s Character Slandered</a:t>
            </a:r>
            <a:endParaRPr lang="en-US" dirty="0" smtClean="0"/>
          </a:p>
        </p:txBody>
      </p:sp>
      <p:sp>
        <p:nvSpPr>
          <p:cNvPr id="4099" name="Content Placeholder 2"/>
          <p:cNvSpPr>
            <a:spLocks noGrp="1"/>
          </p:cNvSpPr>
          <p:nvPr>
            <p:ph idx="1"/>
          </p:nvPr>
        </p:nvSpPr>
        <p:spPr>
          <a:xfrm>
            <a:off x="381000" y="1371600"/>
            <a:ext cx="8001000" cy="4525963"/>
          </a:xfrm>
        </p:spPr>
        <p:txBody>
          <a:bodyPr/>
          <a:lstStyle/>
          <a:p>
            <a:pPr>
              <a:lnSpc>
                <a:spcPct val="80000"/>
              </a:lnSpc>
            </a:pPr>
            <a:r>
              <a:rPr lang="en-US" altLang="ko-KR" sz="2200" dirty="0" smtClean="0">
                <a:ea typeface="굴림" pitchFamily="-96" charset="-127"/>
              </a:rPr>
              <a:t>1 Now the serpent was more </a:t>
            </a:r>
            <a:r>
              <a:rPr lang="en-US" altLang="ko-KR" sz="2200" dirty="0" err="1" smtClean="0">
                <a:ea typeface="굴림" pitchFamily="-96" charset="-127"/>
              </a:rPr>
              <a:t>subtil</a:t>
            </a:r>
            <a:r>
              <a:rPr lang="en-US" altLang="ko-KR" sz="2200" dirty="0" smtClean="0">
                <a:ea typeface="굴림" pitchFamily="-96" charset="-127"/>
              </a:rPr>
              <a:t> than any beast of the field which the LORD God had made. And he said unto the woman, Yea, </a:t>
            </a:r>
            <a:r>
              <a:rPr lang="en-US" altLang="ko-KR" sz="2200" dirty="0" smtClean="0">
                <a:ea typeface="굴림" pitchFamily="-96" charset="-127"/>
              </a:rPr>
              <a:t>hath </a:t>
            </a:r>
            <a:r>
              <a:rPr lang="en-US" altLang="ko-KR" sz="2200" dirty="0" smtClean="0">
                <a:ea typeface="굴림" pitchFamily="-96" charset="-127"/>
              </a:rPr>
              <a:t>God said, Ye shall not eat of every tree of the garden? 2 And the woman said unto the serpent, We may eat of the fruit of the trees of the garden: 3 But of the fruit of the tree which is in the midst of the garden, God hath said, Ye shall not eat of it, neither shall ye touch it, lest ye die. </a:t>
            </a:r>
            <a:endParaRPr lang="en-US" altLang="ko-KR" sz="2200" dirty="0" smtClean="0">
              <a:ea typeface="굴림" pitchFamily="-96" charset="-127"/>
            </a:endParaRPr>
          </a:p>
          <a:p>
            <a:pPr>
              <a:lnSpc>
                <a:spcPct val="80000"/>
              </a:lnSpc>
            </a:pPr>
            <a:endParaRPr lang="en-US" altLang="ko-KR" sz="2200" dirty="0" smtClean="0">
              <a:ea typeface="굴림" pitchFamily="-96" charset="-127"/>
            </a:endParaRPr>
          </a:p>
          <a:p>
            <a:pPr>
              <a:lnSpc>
                <a:spcPct val="80000"/>
              </a:lnSpc>
            </a:pPr>
            <a:r>
              <a:rPr lang="en-US" altLang="ko-KR" sz="2200" dirty="0" smtClean="0">
                <a:ea typeface="굴림" pitchFamily="-96" charset="-127"/>
              </a:rPr>
              <a:t>4 </a:t>
            </a:r>
            <a:r>
              <a:rPr lang="en-US" altLang="ko-KR" sz="2200" dirty="0" smtClean="0">
                <a:ea typeface="굴림" pitchFamily="-96" charset="-127"/>
              </a:rPr>
              <a:t>And the serpent said unto the woman, Ye shall not surely die: 5 For God doth know that in the day ye eat thereof, then your eyes shall be opened, and ye shall be as gods, knowing good and evil.</a:t>
            </a:r>
          </a:p>
          <a:p>
            <a:pPr>
              <a:lnSpc>
                <a:spcPct val="80000"/>
              </a:lnSpc>
            </a:pPr>
            <a:endParaRPr lang="en-US" altLang="ko-KR" sz="2200" dirty="0" smtClean="0">
              <a:ea typeface="굴림" pitchFamily="-96" charset="-127"/>
            </a:endParaRPr>
          </a:p>
          <a:p>
            <a:pPr>
              <a:lnSpc>
                <a:spcPct val="80000"/>
              </a:lnSpc>
            </a:pPr>
            <a:r>
              <a:rPr lang="en-US" altLang="ko-KR" sz="2200" dirty="0" smtClean="0">
                <a:ea typeface="굴림" pitchFamily="-96" charset="-127"/>
              </a:rPr>
              <a:t>6 And when the woman saw that the tree was good for food, and that it was pleasant to the eyes, and a tree to be desired to make one wise, she took of the fruit thereof, and did eat, and gave also unto her husband with her; and he did eat</a:t>
            </a:r>
            <a:endParaRPr lang="en-US" sz="2200" dirty="0" smtClean="0"/>
          </a:p>
          <a:p>
            <a:endParaRPr lang="en-US" sz="2200"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Gal. 5:6</a:t>
            </a:r>
            <a:endParaRPr lang="en-US" dirty="0" smtClean="0"/>
          </a:p>
        </p:txBody>
      </p:sp>
      <p:sp>
        <p:nvSpPr>
          <p:cNvPr id="4099" name="Content Placeholder 2"/>
          <p:cNvSpPr>
            <a:spLocks noGrp="1"/>
          </p:cNvSpPr>
          <p:nvPr>
            <p:ph idx="1"/>
          </p:nvPr>
        </p:nvSpPr>
        <p:spPr/>
        <p:txBody>
          <a:bodyPr/>
          <a:lstStyle/>
          <a:p>
            <a:pPr>
              <a:lnSpc>
                <a:spcPct val="80000"/>
              </a:lnSpc>
            </a:pPr>
            <a:r>
              <a:rPr lang="en-US" altLang="ko-KR" sz="2200" dirty="0" smtClean="0">
                <a:ea typeface="굴림" pitchFamily="-96" charset="-127"/>
              </a:rPr>
              <a:t>As far as our relationship to Christ Jesus is concerned, it doesn't matter whether we are circumcised or not. But what matters is a faith that expresses itself through love. (Gal. 5:6; God's Word Translation)</a:t>
            </a:r>
            <a:endParaRPr lang="en-US" sz="2200" dirty="0" smtClean="0"/>
          </a:p>
          <a:p>
            <a:endParaRPr lang="en-US" sz="2200"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74638"/>
            <a:ext cx="7086600" cy="1143000"/>
          </a:xfrm>
        </p:spPr>
        <p:txBody>
          <a:bodyPr/>
          <a:lstStyle/>
          <a:p>
            <a:r>
              <a:rPr lang="en-US" dirty="0" smtClean="0"/>
              <a:t>The first sin was a “Breach of Trust”</a:t>
            </a:r>
            <a:endParaRPr lang="en-US" dirty="0" smtClean="0"/>
          </a:p>
        </p:txBody>
      </p:sp>
      <p:sp>
        <p:nvSpPr>
          <p:cNvPr id="5123" name="Content Placeholder 4"/>
          <p:cNvSpPr>
            <a:spLocks noGrp="1"/>
          </p:cNvSpPr>
          <p:nvPr>
            <p:ph idx="1"/>
          </p:nvPr>
        </p:nvSpPr>
        <p:spPr>
          <a:xfrm>
            <a:off x="1600200" y="2209800"/>
            <a:ext cx="7239000" cy="4525963"/>
          </a:xfrm>
        </p:spPr>
        <p:txBody>
          <a:bodyPr/>
          <a:lstStyle/>
          <a:p>
            <a:pPr>
              <a:lnSpc>
                <a:spcPct val="80000"/>
              </a:lnSpc>
            </a:pPr>
            <a:r>
              <a:rPr lang="en-US" sz="2200" dirty="0" smtClean="0">
                <a:ea typeface="굴림" pitchFamily="-96" charset="-127"/>
              </a:rPr>
              <a:t>Satan painted a picture of God as egotistical, selfish, tyrannical, and totally untrustworthy.</a:t>
            </a:r>
          </a:p>
          <a:p>
            <a:pPr>
              <a:lnSpc>
                <a:spcPct val="80000"/>
              </a:lnSpc>
              <a:buNone/>
            </a:pPr>
            <a:endParaRPr lang="en-US" sz="2200" dirty="0" smtClean="0">
              <a:ea typeface="굴림" pitchFamily="-96" charset="-127"/>
            </a:endParaRPr>
          </a:p>
          <a:p>
            <a:pPr>
              <a:lnSpc>
                <a:spcPct val="80000"/>
              </a:lnSpc>
            </a:pPr>
            <a:r>
              <a:rPr lang="en-US" sz="2200" dirty="0" smtClean="0">
                <a:ea typeface="굴림" pitchFamily="-96" charset="-127"/>
              </a:rPr>
              <a:t>He does the same thing today, often using religious terminology:</a:t>
            </a:r>
          </a:p>
          <a:p>
            <a:pPr lvl="1">
              <a:lnSpc>
                <a:spcPct val="80000"/>
              </a:lnSpc>
            </a:pPr>
            <a:r>
              <a:rPr lang="en-US" sz="1800" dirty="0" smtClean="0">
                <a:ea typeface="굴림" pitchFamily="-96" charset="-127"/>
              </a:rPr>
              <a:t>God’s ways are mysterious. You never know what He will do.</a:t>
            </a:r>
          </a:p>
          <a:p>
            <a:pPr lvl="1">
              <a:lnSpc>
                <a:spcPct val="80000"/>
              </a:lnSpc>
            </a:pPr>
            <a:r>
              <a:rPr lang="en-US" sz="1800" dirty="0" smtClean="0">
                <a:ea typeface="굴림" pitchFamily="-96" charset="-127"/>
              </a:rPr>
              <a:t>God is sovereign so what is happening in your life is His will for you.</a:t>
            </a:r>
          </a:p>
          <a:p>
            <a:pPr lvl="1">
              <a:lnSpc>
                <a:spcPct val="80000"/>
              </a:lnSpc>
            </a:pPr>
            <a:r>
              <a:rPr lang="en-US" sz="1800" dirty="0" smtClean="0">
                <a:ea typeface="굴림" pitchFamily="-96" charset="-127"/>
              </a:rPr>
              <a:t>God did not answer your prayer because it was not His will, in spite of what the Bible promised you.</a:t>
            </a:r>
          </a:p>
          <a:p>
            <a:pPr lvl="1">
              <a:lnSpc>
                <a:spcPct val="80000"/>
              </a:lnSpc>
            </a:pPr>
            <a:r>
              <a:rPr lang="en-US" sz="1800" dirty="0" smtClean="0">
                <a:ea typeface="굴림" pitchFamily="-96" charset="-127"/>
              </a:rPr>
              <a:t>God is angry with you and will destroy you </a:t>
            </a:r>
            <a:r>
              <a:rPr lang="en-US" sz="1800" dirty="0" err="1" smtClean="0">
                <a:ea typeface="굴림" pitchFamily="-96" charset="-127"/>
              </a:rPr>
              <a:t>you</a:t>
            </a:r>
            <a:r>
              <a:rPr lang="en-US" sz="1800" dirty="0" smtClean="0">
                <a:ea typeface="굴림" pitchFamily="-96" charset="-127"/>
              </a:rPr>
              <a:t> wretched sinner.</a:t>
            </a:r>
          </a:p>
          <a:p>
            <a:pPr lvl="1">
              <a:lnSpc>
                <a:spcPct val="80000"/>
              </a:lnSpc>
            </a:pPr>
            <a:r>
              <a:rPr lang="en-US" sz="1800" dirty="0" smtClean="0">
                <a:ea typeface="굴림" pitchFamily="-96" charset="-127"/>
              </a:rPr>
              <a:t>God does not love you</a:t>
            </a:r>
            <a:endParaRPr lang="en-US" sz="1800" dirty="0" smtClean="0"/>
          </a:p>
          <a:p>
            <a:endParaRPr lang="en-US" sz="2200" dirty="0" smtClean="0"/>
          </a:p>
          <a:p>
            <a:endParaRPr lang="en-US" sz="2200" dirty="0" smtClean="0"/>
          </a:p>
          <a:p>
            <a:endParaRPr lang="en-US" sz="2200" dirty="0"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74638"/>
            <a:ext cx="7086600" cy="1143000"/>
          </a:xfrm>
        </p:spPr>
        <p:txBody>
          <a:bodyPr/>
          <a:lstStyle/>
          <a:p>
            <a:r>
              <a:rPr lang="en-US" dirty="0" smtClean="0"/>
              <a:t>Lack of trust resulted in “death” which is separation</a:t>
            </a:r>
            <a:endParaRPr lang="en-US" dirty="0" smtClean="0"/>
          </a:p>
        </p:txBody>
      </p:sp>
      <p:sp>
        <p:nvSpPr>
          <p:cNvPr id="5123" name="Content Placeholder 4"/>
          <p:cNvSpPr>
            <a:spLocks noGrp="1"/>
          </p:cNvSpPr>
          <p:nvPr>
            <p:ph idx="1"/>
          </p:nvPr>
        </p:nvSpPr>
        <p:spPr>
          <a:xfrm>
            <a:off x="1600200" y="2209800"/>
            <a:ext cx="7239000" cy="4525963"/>
          </a:xfrm>
        </p:spPr>
        <p:txBody>
          <a:bodyPr/>
          <a:lstStyle/>
          <a:p>
            <a:pPr>
              <a:lnSpc>
                <a:spcPct val="80000"/>
              </a:lnSpc>
            </a:pPr>
            <a:r>
              <a:rPr lang="en-US" sz="2200" dirty="0" smtClean="0">
                <a:ea typeface="굴림" pitchFamily="-96" charset="-127"/>
              </a:rPr>
              <a:t>Failure to believe what God says about Himself rather than what His enemy said brought death upon Adam and Eve.</a:t>
            </a:r>
          </a:p>
          <a:p>
            <a:pPr>
              <a:lnSpc>
                <a:spcPct val="80000"/>
              </a:lnSpc>
              <a:buNone/>
            </a:pPr>
            <a:endParaRPr lang="en-US" sz="2200" dirty="0" smtClean="0">
              <a:ea typeface="굴림" pitchFamily="-96" charset="-127"/>
            </a:endParaRPr>
          </a:p>
          <a:p>
            <a:pPr>
              <a:lnSpc>
                <a:spcPct val="80000"/>
              </a:lnSpc>
            </a:pPr>
            <a:r>
              <a:rPr lang="en-US" sz="2200" dirty="0" smtClean="0">
                <a:ea typeface="굴림" pitchFamily="-96" charset="-127"/>
              </a:rPr>
              <a:t>This “death” did not start as “physical”. It was </a:t>
            </a:r>
            <a:r>
              <a:rPr lang="en-US" sz="2200" dirty="0" err="1" smtClean="0">
                <a:ea typeface="굴림" pitchFamily="-96" charset="-127"/>
              </a:rPr>
              <a:t>seperation</a:t>
            </a:r>
            <a:r>
              <a:rPr lang="en-US" sz="2200" dirty="0" smtClean="0">
                <a:ea typeface="굴림" pitchFamily="-96" charset="-127"/>
              </a:rPr>
              <a:t> from the life of God.</a:t>
            </a:r>
          </a:p>
          <a:p>
            <a:pPr>
              <a:lnSpc>
                <a:spcPct val="80000"/>
              </a:lnSpc>
            </a:pPr>
            <a:endParaRPr lang="en-US" sz="2200" dirty="0" smtClean="0">
              <a:ea typeface="굴림" pitchFamily="-96" charset="-127"/>
            </a:endParaRPr>
          </a:p>
          <a:p>
            <a:pPr>
              <a:lnSpc>
                <a:spcPct val="80000"/>
              </a:lnSpc>
            </a:pPr>
            <a:r>
              <a:rPr lang="en-US" sz="2200" dirty="0" smtClean="0">
                <a:ea typeface="굴림" pitchFamily="-96" charset="-127"/>
              </a:rPr>
              <a:t>Separation from God means a break in the relationship with Him.</a:t>
            </a:r>
          </a:p>
          <a:p>
            <a:pPr>
              <a:lnSpc>
                <a:spcPct val="80000"/>
              </a:lnSpc>
            </a:pPr>
            <a:endParaRPr lang="en-US" sz="2200" dirty="0" smtClean="0">
              <a:ea typeface="굴림" pitchFamily="-96" charset="-127"/>
            </a:endParaRPr>
          </a:p>
          <a:p>
            <a:pPr>
              <a:lnSpc>
                <a:spcPct val="80000"/>
              </a:lnSpc>
            </a:pPr>
            <a:r>
              <a:rPr lang="en-US" sz="2200" dirty="0" smtClean="0">
                <a:ea typeface="굴림" pitchFamily="-96" charset="-127"/>
              </a:rPr>
              <a:t>Unlike Adam and Eve, we must be more like Sarah, who judged God as “trustworthy”.</a:t>
            </a:r>
            <a:endParaRPr lang="en-US" sz="2200" dirty="0" smtClean="0"/>
          </a:p>
          <a:p>
            <a:endParaRPr lang="en-US" sz="2200" dirty="0" smtClean="0"/>
          </a:p>
          <a:p>
            <a:endParaRPr lang="en-US" sz="2200" dirty="0" smtClean="0"/>
          </a:p>
          <a:p>
            <a:endParaRPr lang="en-US" sz="2200" dirty="0"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God is Completely “Trustworthy”</a:t>
            </a:r>
            <a:endParaRPr lang="en-US" dirty="0" smtClean="0"/>
          </a:p>
        </p:txBody>
      </p:sp>
      <p:sp>
        <p:nvSpPr>
          <p:cNvPr id="4099" name="Content Placeholder 2"/>
          <p:cNvSpPr>
            <a:spLocks noGrp="1"/>
          </p:cNvSpPr>
          <p:nvPr>
            <p:ph idx="1"/>
          </p:nvPr>
        </p:nvSpPr>
        <p:spPr/>
        <p:txBody>
          <a:bodyPr/>
          <a:lstStyle/>
          <a:p>
            <a:r>
              <a:rPr lang="en-US" sz="2400" i="1" dirty="0" smtClean="0"/>
              <a:t>Although not all believe God's words, this does not affect His faithfulness towards those He had chosen. It is unthinkable that He would ever be unfaithful; </a:t>
            </a:r>
            <a:r>
              <a:rPr lang="en-US" sz="2400" b="1" i="1" dirty="0" smtClean="0"/>
              <a:t>He is true and trustworthy in every way</a:t>
            </a:r>
            <a:r>
              <a:rPr lang="en-US" sz="2400" i="1" dirty="0" smtClean="0"/>
              <a:t>, even though no man can make such a claim about himself</a:t>
            </a:r>
            <a:r>
              <a:rPr lang="en-US" sz="2400" i="1" dirty="0" smtClean="0"/>
              <a:t>.</a:t>
            </a:r>
            <a:r>
              <a:rPr lang="en-US" sz="2400" dirty="0" smtClean="0"/>
              <a:t> (Rom. </a:t>
            </a:r>
            <a:r>
              <a:rPr lang="en-US" sz="2400" smtClean="0"/>
              <a:t>3:3-4; </a:t>
            </a:r>
            <a:r>
              <a:rPr lang="en-US" sz="2400" b="1" smtClean="0"/>
              <a:t>The </a:t>
            </a:r>
            <a:r>
              <a:rPr lang="en-US" sz="2400" b="1" dirty="0" smtClean="0"/>
              <a:t>Truth New Testament</a:t>
            </a:r>
            <a:r>
              <a:rPr lang="en-US" sz="2400" dirty="0" smtClean="0"/>
              <a:t> by Apostle Colin </a:t>
            </a:r>
            <a:r>
              <a:rPr lang="en-US" sz="2400" dirty="0" smtClean="0"/>
              <a:t>Urquhart)</a:t>
            </a:r>
            <a:endParaRPr lang="en-US" sz="2400" dirty="0" smtClean="0"/>
          </a:p>
          <a:p>
            <a:endParaRPr lang="en-US" sz="2200" dirty="0" smtClean="0"/>
          </a:p>
          <a:p>
            <a:endParaRPr lang="en-US" sz="22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74638"/>
            <a:ext cx="7086600" cy="1143000"/>
          </a:xfrm>
        </p:spPr>
        <p:txBody>
          <a:bodyPr/>
          <a:lstStyle/>
          <a:p>
            <a:r>
              <a:rPr lang="en-US" dirty="0" smtClean="0"/>
              <a:t>The Love Relationship</a:t>
            </a:r>
            <a:endParaRPr lang="en-US" dirty="0" smtClean="0"/>
          </a:p>
        </p:txBody>
      </p:sp>
      <p:sp>
        <p:nvSpPr>
          <p:cNvPr id="5123" name="Content Placeholder 4"/>
          <p:cNvSpPr>
            <a:spLocks noGrp="1"/>
          </p:cNvSpPr>
          <p:nvPr>
            <p:ph idx="1"/>
          </p:nvPr>
        </p:nvSpPr>
        <p:spPr>
          <a:xfrm>
            <a:off x="1600200" y="1600200"/>
            <a:ext cx="7239000" cy="4525963"/>
          </a:xfrm>
        </p:spPr>
        <p:txBody>
          <a:bodyPr/>
          <a:lstStyle/>
          <a:p>
            <a:pPr>
              <a:lnSpc>
                <a:spcPct val="80000"/>
              </a:lnSpc>
            </a:pPr>
            <a:r>
              <a:rPr lang="en-US" altLang="ko-KR" sz="2200" dirty="0" smtClean="0">
                <a:ea typeface="굴림" pitchFamily="-96" charset="-127"/>
              </a:rPr>
              <a:t>True faith </a:t>
            </a:r>
            <a:r>
              <a:rPr lang="en-US" altLang="ko-KR" sz="2200" u="sng" dirty="0" smtClean="0">
                <a:ea typeface="굴림" pitchFamily="-96" charset="-127"/>
              </a:rPr>
              <a:t>in</a:t>
            </a:r>
            <a:r>
              <a:rPr lang="en-US" altLang="ko-KR" sz="2200" dirty="0" smtClean="0">
                <a:ea typeface="굴림" pitchFamily="-96" charset="-127"/>
              </a:rPr>
              <a:t> God cannot be separated from a love for Him</a:t>
            </a:r>
          </a:p>
          <a:p>
            <a:pPr>
              <a:lnSpc>
                <a:spcPct val="80000"/>
              </a:lnSpc>
              <a:buNone/>
            </a:pPr>
            <a:r>
              <a:rPr lang="en-US" altLang="ko-KR" sz="2200" dirty="0" smtClean="0">
                <a:ea typeface="굴림" pitchFamily="-96" charset="-127"/>
              </a:rPr>
              <a:t> </a:t>
            </a:r>
            <a:endParaRPr lang="en-US" altLang="ko-KR" sz="2200" dirty="0" smtClean="0">
              <a:ea typeface="굴림" pitchFamily="-96" charset="-127"/>
            </a:endParaRPr>
          </a:p>
          <a:p>
            <a:pPr>
              <a:lnSpc>
                <a:spcPct val="80000"/>
              </a:lnSpc>
            </a:pPr>
            <a:r>
              <a:rPr lang="en-US" altLang="ko-KR" sz="2200" dirty="0" smtClean="0">
                <a:ea typeface="굴림" pitchFamily="-96" charset="-127"/>
              </a:rPr>
              <a:t>True love cannot be separated from a relationship.  </a:t>
            </a:r>
            <a:endParaRPr lang="en-US" altLang="ko-KR" sz="2200" dirty="0" smtClean="0">
              <a:ea typeface="굴림" pitchFamily="-96" charset="-127"/>
            </a:endParaRPr>
          </a:p>
          <a:p>
            <a:pPr>
              <a:lnSpc>
                <a:spcPct val="80000"/>
              </a:lnSpc>
            </a:pPr>
            <a:endParaRPr lang="en-US" altLang="ko-KR" sz="2200" dirty="0" smtClean="0">
              <a:ea typeface="굴림" pitchFamily="-96" charset="-127"/>
            </a:endParaRPr>
          </a:p>
          <a:p>
            <a:pPr>
              <a:lnSpc>
                <a:spcPct val="80000"/>
              </a:lnSpc>
            </a:pPr>
            <a:r>
              <a:rPr lang="en-US" altLang="ko-KR" sz="2200" dirty="0" smtClean="0">
                <a:ea typeface="굴림" pitchFamily="-96" charset="-127"/>
              </a:rPr>
              <a:t>Faith in God is expressed by LOVE for Him and others</a:t>
            </a:r>
          </a:p>
          <a:p>
            <a:pPr>
              <a:lnSpc>
                <a:spcPct val="80000"/>
              </a:lnSpc>
            </a:pPr>
            <a:endParaRPr lang="en-US" sz="2200" dirty="0" smtClean="0">
              <a:ea typeface="굴림" pitchFamily="-96" charset="-127"/>
            </a:endParaRPr>
          </a:p>
          <a:p>
            <a:endParaRPr lang="en-US" sz="2200" dirty="0" smtClean="0"/>
          </a:p>
          <a:p>
            <a:endParaRPr lang="en-US" sz="2200" dirty="0" smtClean="0"/>
          </a:p>
          <a:p>
            <a:endParaRPr lang="en-US" sz="2200"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1 Cor. 13</a:t>
            </a:r>
            <a:endParaRPr lang="en-US" dirty="0" smtClean="0"/>
          </a:p>
        </p:txBody>
      </p:sp>
      <p:sp>
        <p:nvSpPr>
          <p:cNvPr id="4099" name="Content Placeholder 2"/>
          <p:cNvSpPr>
            <a:spLocks noGrp="1"/>
          </p:cNvSpPr>
          <p:nvPr>
            <p:ph idx="1"/>
          </p:nvPr>
        </p:nvSpPr>
        <p:spPr/>
        <p:txBody>
          <a:bodyPr/>
          <a:lstStyle/>
          <a:p>
            <a:pPr>
              <a:lnSpc>
                <a:spcPct val="80000"/>
              </a:lnSpc>
            </a:pPr>
            <a:r>
              <a:rPr lang="en-US" altLang="ko-KR" sz="2200" dirty="0" smtClean="0">
                <a:ea typeface="굴림" pitchFamily="-96" charset="-127"/>
              </a:rPr>
              <a:t>4Love is patient and kind. Love is not jealous or boastful or proud 5or rude. Love does not demand its own way. Love is not irritable, and it keeps no record of when it has been wronged. 6It is never glad about injustice but rejoices whenever the truth wins out. 7Love never gives up, </a:t>
            </a:r>
            <a:r>
              <a:rPr lang="en-US" altLang="ko-KR" sz="2200" u="sng" dirty="0" smtClean="0">
                <a:ea typeface="굴림" pitchFamily="-96" charset="-127"/>
              </a:rPr>
              <a:t>never loses faith</a:t>
            </a:r>
            <a:r>
              <a:rPr lang="en-US" altLang="ko-KR" sz="2200" dirty="0" smtClean="0">
                <a:ea typeface="굴림" pitchFamily="-96" charset="-127"/>
              </a:rPr>
              <a:t>, is always hopeful, and endures through every circumstance. (New Living Translation</a:t>
            </a:r>
            <a:r>
              <a:rPr lang="en-US" altLang="ko-KR" sz="2200" dirty="0" smtClean="0">
                <a:ea typeface="굴림" pitchFamily="-96" charset="-127"/>
              </a:rPr>
              <a:t>)</a:t>
            </a:r>
          </a:p>
          <a:p>
            <a:pPr>
              <a:lnSpc>
                <a:spcPct val="80000"/>
              </a:lnSpc>
            </a:pPr>
            <a:endParaRPr lang="en-US" sz="2200" dirty="0" smtClean="0">
              <a:ea typeface="굴림" pitchFamily="-96" charset="-127"/>
            </a:endParaRPr>
          </a:p>
          <a:p>
            <a:pPr>
              <a:lnSpc>
                <a:spcPct val="80000"/>
              </a:lnSpc>
            </a:pPr>
            <a:r>
              <a:rPr lang="en-US" sz="2200" dirty="0" smtClean="0">
                <a:ea typeface="굴림" pitchFamily="-96" charset="-127"/>
              </a:rPr>
              <a:t>Or as The New Century Version renders verse 7:</a:t>
            </a:r>
          </a:p>
          <a:p>
            <a:pPr>
              <a:lnSpc>
                <a:spcPct val="80000"/>
              </a:lnSpc>
            </a:pPr>
            <a:endParaRPr lang="en-US" sz="2200" dirty="0" smtClean="0">
              <a:ea typeface="굴림" pitchFamily="-96" charset="-127"/>
            </a:endParaRPr>
          </a:p>
          <a:p>
            <a:pPr>
              <a:lnSpc>
                <a:spcPct val="80000"/>
              </a:lnSpc>
            </a:pPr>
            <a:r>
              <a:rPr lang="en-US" sz="2200" dirty="0" smtClean="0"/>
              <a:t>Love patiently accepts all things. </a:t>
            </a:r>
            <a:r>
              <a:rPr lang="en-US" sz="2200" u="sng" dirty="0" smtClean="0"/>
              <a:t>It always trusts</a:t>
            </a:r>
            <a:r>
              <a:rPr lang="en-US" sz="2200" dirty="0" smtClean="0"/>
              <a:t>, always hopes, and always remains strong. (New Century Version)</a:t>
            </a:r>
            <a:endParaRPr lang="en-US" sz="2200"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74638"/>
            <a:ext cx="7086600" cy="1143000"/>
          </a:xfrm>
        </p:spPr>
        <p:txBody>
          <a:bodyPr/>
          <a:lstStyle/>
          <a:p>
            <a:r>
              <a:rPr lang="en-US" dirty="0" smtClean="0"/>
              <a:t>The Love Relationship</a:t>
            </a:r>
            <a:endParaRPr lang="en-US" dirty="0" smtClean="0"/>
          </a:p>
        </p:txBody>
      </p:sp>
      <p:sp>
        <p:nvSpPr>
          <p:cNvPr id="5123" name="Content Placeholder 4"/>
          <p:cNvSpPr>
            <a:spLocks noGrp="1"/>
          </p:cNvSpPr>
          <p:nvPr>
            <p:ph idx="1"/>
          </p:nvPr>
        </p:nvSpPr>
        <p:spPr>
          <a:xfrm>
            <a:off x="1600200" y="1600200"/>
            <a:ext cx="7239000" cy="4525963"/>
          </a:xfrm>
        </p:spPr>
        <p:txBody>
          <a:bodyPr/>
          <a:lstStyle/>
          <a:p>
            <a:pPr>
              <a:lnSpc>
                <a:spcPct val="80000"/>
              </a:lnSpc>
            </a:pPr>
            <a:r>
              <a:rPr lang="en-US" altLang="ko-KR" sz="2200" dirty="0" smtClean="0">
                <a:ea typeface="굴림" pitchFamily="-96" charset="-127"/>
              </a:rPr>
              <a:t>True love for God will never question His character</a:t>
            </a:r>
          </a:p>
          <a:p>
            <a:pPr>
              <a:lnSpc>
                <a:spcPct val="80000"/>
              </a:lnSpc>
              <a:buNone/>
            </a:pPr>
            <a:r>
              <a:rPr lang="en-US" altLang="ko-KR" sz="2200" dirty="0" smtClean="0">
                <a:ea typeface="굴림" pitchFamily="-96" charset="-127"/>
              </a:rPr>
              <a:t> </a:t>
            </a:r>
            <a:endParaRPr lang="en-US" altLang="ko-KR" sz="2200" dirty="0" smtClean="0">
              <a:ea typeface="굴림" pitchFamily="-96" charset="-127"/>
            </a:endParaRPr>
          </a:p>
          <a:p>
            <a:pPr>
              <a:lnSpc>
                <a:spcPct val="80000"/>
              </a:lnSpc>
            </a:pPr>
            <a:r>
              <a:rPr lang="en-US" altLang="ko-KR" sz="2200" dirty="0" smtClean="0">
                <a:ea typeface="굴림" pitchFamily="-96" charset="-127"/>
              </a:rPr>
              <a:t>True love will never lose faith in God (which would be to question His character) but continues to trust Him regardless of circumstances.  </a:t>
            </a:r>
            <a:endParaRPr lang="en-US" altLang="ko-KR" sz="2200" dirty="0" smtClean="0">
              <a:ea typeface="굴림" pitchFamily="-96" charset="-127"/>
            </a:endParaRPr>
          </a:p>
          <a:p>
            <a:pPr>
              <a:lnSpc>
                <a:spcPct val="80000"/>
              </a:lnSpc>
            </a:pPr>
            <a:endParaRPr lang="en-US" altLang="ko-KR" sz="2200" dirty="0" smtClean="0">
              <a:ea typeface="굴림" pitchFamily="-96" charset="-127"/>
            </a:endParaRPr>
          </a:p>
          <a:p>
            <a:pPr>
              <a:lnSpc>
                <a:spcPct val="80000"/>
              </a:lnSpc>
            </a:pPr>
            <a:r>
              <a:rPr lang="en-US" altLang="ko-KR" sz="2200" dirty="0" smtClean="0">
                <a:ea typeface="굴림" pitchFamily="-96" charset="-127"/>
              </a:rPr>
              <a:t>One cannot establish a genuine relationship apart from “trust”.</a:t>
            </a:r>
          </a:p>
          <a:p>
            <a:pPr>
              <a:lnSpc>
                <a:spcPct val="80000"/>
              </a:lnSpc>
            </a:pPr>
            <a:endParaRPr lang="en-US" sz="2200" dirty="0" smtClean="0">
              <a:ea typeface="굴림" pitchFamily="-96" charset="-127"/>
            </a:endParaRPr>
          </a:p>
          <a:p>
            <a:pPr>
              <a:lnSpc>
                <a:spcPct val="80000"/>
              </a:lnSpc>
            </a:pPr>
            <a:r>
              <a:rPr lang="en-US" sz="2200" dirty="0" smtClean="0">
                <a:ea typeface="굴림" pitchFamily="-96" charset="-127"/>
              </a:rPr>
              <a:t>Therefore, in order for one to exercise genuine faith in God, they must have an established love relationship with Him</a:t>
            </a:r>
            <a:r>
              <a:rPr lang="en-US" sz="2200" i="1" dirty="0" smtClean="0">
                <a:ea typeface="굴림" pitchFamily="-96" charset="-127"/>
              </a:rPr>
              <a:t>. This is culminated in the word “trust”:</a:t>
            </a:r>
            <a:endParaRPr lang="en-US" sz="2200" i="1" dirty="0" smtClean="0"/>
          </a:p>
          <a:p>
            <a:endParaRPr lang="en-US" sz="2200" dirty="0" smtClean="0"/>
          </a:p>
          <a:p>
            <a:endParaRPr lang="en-US" sz="2200" dirty="0" smtClean="0"/>
          </a:p>
          <a:p>
            <a:endParaRPr lang="en-US" sz="22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r>
              <a:rPr lang="en-US" dirty="0" smtClean="0"/>
              <a:t>Proverbs 3</a:t>
            </a:r>
            <a:endParaRPr lang="en-US" dirty="0" smtClean="0"/>
          </a:p>
        </p:txBody>
      </p:sp>
      <p:sp>
        <p:nvSpPr>
          <p:cNvPr id="4099" name="Content Placeholder 2"/>
          <p:cNvSpPr>
            <a:spLocks noGrp="1"/>
          </p:cNvSpPr>
          <p:nvPr>
            <p:ph idx="1"/>
          </p:nvPr>
        </p:nvSpPr>
        <p:spPr/>
        <p:txBody>
          <a:bodyPr/>
          <a:lstStyle/>
          <a:p>
            <a:pPr>
              <a:lnSpc>
                <a:spcPct val="80000"/>
              </a:lnSpc>
            </a:pPr>
            <a:r>
              <a:rPr lang="en-US" altLang="ko-KR" sz="2200" dirty="0" smtClean="0">
                <a:ea typeface="굴림" pitchFamily="-96" charset="-127"/>
              </a:rPr>
              <a:t>5 </a:t>
            </a:r>
            <a:r>
              <a:rPr lang="en-US" altLang="ko-KR" sz="2200" u="sng" dirty="0" smtClean="0">
                <a:ea typeface="굴림" pitchFamily="-96" charset="-127"/>
              </a:rPr>
              <a:t>Trust in the LORD</a:t>
            </a:r>
            <a:r>
              <a:rPr lang="en-US" altLang="ko-KR" sz="2200" dirty="0" smtClean="0">
                <a:ea typeface="굴림" pitchFamily="-96" charset="-127"/>
              </a:rPr>
              <a:t> with all </a:t>
            </a:r>
            <a:r>
              <a:rPr lang="en-US" altLang="ko-KR" sz="2200" dirty="0" err="1" smtClean="0">
                <a:ea typeface="굴림" pitchFamily="-96" charset="-127"/>
              </a:rPr>
              <a:t>thine</a:t>
            </a:r>
            <a:r>
              <a:rPr lang="en-US" altLang="ko-KR" sz="2200" dirty="0" smtClean="0">
                <a:ea typeface="굴림" pitchFamily="-96" charset="-127"/>
              </a:rPr>
              <a:t> heart; and lean not unto </a:t>
            </a:r>
            <a:r>
              <a:rPr lang="en-US" altLang="ko-KR" sz="2200" dirty="0" err="1" smtClean="0">
                <a:ea typeface="굴림" pitchFamily="-96" charset="-127"/>
              </a:rPr>
              <a:t>thine</a:t>
            </a:r>
            <a:r>
              <a:rPr lang="en-US" altLang="ko-KR" sz="2200" dirty="0" smtClean="0">
                <a:ea typeface="굴림" pitchFamily="-96" charset="-127"/>
              </a:rPr>
              <a:t> own understanding. 6 In all thy ways acknowledge him, and he shall direct thy paths.</a:t>
            </a:r>
          </a:p>
          <a:p>
            <a:pPr>
              <a:lnSpc>
                <a:spcPct val="80000"/>
              </a:lnSpc>
            </a:pPr>
            <a:endParaRPr lang="en-US" altLang="ko-KR" sz="2200" dirty="0" smtClean="0">
              <a:ea typeface="굴림" pitchFamily="-96" charset="-127"/>
            </a:endParaRPr>
          </a:p>
          <a:p>
            <a:pPr>
              <a:lnSpc>
                <a:spcPct val="80000"/>
              </a:lnSpc>
            </a:pPr>
            <a:r>
              <a:rPr lang="en-US" altLang="ko-KR" sz="2200" dirty="0" smtClean="0">
                <a:ea typeface="굴림" pitchFamily="-96" charset="-127"/>
              </a:rPr>
              <a:t>7 Be not wise in </a:t>
            </a:r>
            <a:r>
              <a:rPr lang="en-US" altLang="ko-KR" sz="2200" dirty="0" err="1" smtClean="0">
                <a:ea typeface="굴림" pitchFamily="-96" charset="-127"/>
              </a:rPr>
              <a:t>thine</a:t>
            </a:r>
            <a:r>
              <a:rPr lang="en-US" altLang="ko-KR" sz="2200" dirty="0" smtClean="0">
                <a:ea typeface="굴림" pitchFamily="-96" charset="-127"/>
              </a:rPr>
              <a:t> own eyes: fear the LORD, and depart from evil. 8 It shall be health to thy navel, and marrow to thy bones. 9 </a:t>
            </a:r>
            <a:r>
              <a:rPr lang="en-US" altLang="ko-KR" sz="2200" dirty="0" err="1" smtClean="0">
                <a:ea typeface="굴림" pitchFamily="-96" charset="-127"/>
              </a:rPr>
              <a:t>Honour</a:t>
            </a:r>
            <a:r>
              <a:rPr lang="en-US" altLang="ko-KR" sz="2200" dirty="0" smtClean="0">
                <a:ea typeface="굴림" pitchFamily="-96" charset="-127"/>
              </a:rPr>
              <a:t> the LORD with thy substance, and with the </a:t>
            </a:r>
            <a:r>
              <a:rPr lang="en-US" altLang="ko-KR" sz="2200" dirty="0" err="1" smtClean="0">
                <a:ea typeface="굴림" pitchFamily="-96" charset="-127"/>
              </a:rPr>
              <a:t>firstfruits</a:t>
            </a:r>
            <a:r>
              <a:rPr lang="en-US" altLang="ko-KR" sz="2200" dirty="0" smtClean="0">
                <a:ea typeface="굴림" pitchFamily="-96" charset="-127"/>
              </a:rPr>
              <a:t> of all </a:t>
            </a:r>
            <a:r>
              <a:rPr lang="en-US" altLang="ko-KR" sz="2200" dirty="0" err="1" smtClean="0">
                <a:ea typeface="굴림" pitchFamily="-96" charset="-127"/>
              </a:rPr>
              <a:t>thine</a:t>
            </a:r>
            <a:r>
              <a:rPr lang="en-US" altLang="ko-KR" sz="2200" dirty="0" smtClean="0">
                <a:ea typeface="굴림" pitchFamily="-96" charset="-127"/>
              </a:rPr>
              <a:t> increase: 10 So shall thy barns be filled with plenty, and thy presses shall burst out with new wine.</a:t>
            </a:r>
            <a:endParaRPr lang="en-US" sz="2200" dirty="0" smtClean="0"/>
          </a:p>
          <a:p>
            <a:endParaRPr lang="en-US" sz="2200" dirty="0" smtClean="0"/>
          </a:p>
          <a:p>
            <a:endParaRPr lang="en-US" sz="22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74638"/>
            <a:ext cx="7086600" cy="1143000"/>
          </a:xfrm>
        </p:spPr>
        <p:txBody>
          <a:bodyPr/>
          <a:lstStyle/>
          <a:p>
            <a:r>
              <a:rPr lang="en-US" dirty="0" smtClean="0"/>
              <a:t>What Does it Mean to “Trust”</a:t>
            </a:r>
            <a:endParaRPr lang="en-US" dirty="0" smtClean="0"/>
          </a:p>
        </p:txBody>
      </p:sp>
      <p:sp>
        <p:nvSpPr>
          <p:cNvPr id="5123" name="Content Placeholder 4"/>
          <p:cNvSpPr>
            <a:spLocks noGrp="1"/>
          </p:cNvSpPr>
          <p:nvPr>
            <p:ph idx="1"/>
          </p:nvPr>
        </p:nvSpPr>
        <p:spPr>
          <a:xfrm>
            <a:off x="1600200" y="1600200"/>
            <a:ext cx="7239000" cy="4525963"/>
          </a:xfrm>
        </p:spPr>
        <p:txBody>
          <a:bodyPr/>
          <a:lstStyle/>
          <a:p>
            <a:pPr>
              <a:lnSpc>
                <a:spcPct val="80000"/>
              </a:lnSpc>
            </a:pPr>
            <a:r>
              <a:rPr lang="en-US" altLang="ko-KR" sz="2200" dirty="0" err="1" smtClean="0">
                <a:ea typeface="굴림" pitchFamily="-96" charset="-127"/>
              </a:rPr>
              <a:t>Batach</a:t>
            </a:r>
            <a:r>
              <a:rPr lang="en-US" altLang="ko-KR" sz="2200" dirty="0" smtClean="0">
                <a:ea typeface="굴림" pitchFamily="-96" charset="-127"/>
              </a:rPr>
              <a:t> (Hebrew word for “trust”) </a:t>
            </a:r>
            <a:r>
              <a:rPr lang="en-US" altLang="ko-KR" sz="2200" dirty="0" smtClean="0">
                <a:ea typeface="굴림" pitchFamily="-96" charset="-127"/>
              </a:rPr>
              <a:t>- to have confidence, be confident; to be bold; to be secure; to feel safe, be careless (free of worry</a:t>
            </a:r>
            <a:r>
              <a:rPr lang="en-US" altLang="ko-KR" sz="2200" dirty="0" smtClean="0">
                <a:ea typeface="굴림" pitchFamily="-96" charset="-127"/>
              </a:rPr>
              <a:t>)</a:t>
            </a:r>
          </a:p>
          <a:p>
            <a:pPr>
              <a:lnSpc>
                <a:spcPct val="80000"/>
              </a:lnSpc>
              <a:buNone/>
            </a:pPr>
            <a:r>
              <a:rPr lang="en-US" altLang="ko-KR" sz="2200" dirty="0" smtClean="0">
                <a:ea typeface="굴림" pitchFamily="-96" charset="-127"/>
              </a:rPr>
              <a:t> </a:t>
            </a:r>
            <a:endParaRPr lang="en-US" altLang="ko-KR" sz="2200" dirty="0" smtClean="0">
              <a:ea typeface="굴림" pitchFamily="-96" charset="-127"/>
            </a:endParaRPr>
          </a:p>
          <a:p>
            <a:pPr>
              <a:lnSpc>
                <a:spcPct val="80000"/>
              </a:lnSpc>
            </a:pPr>
            <a:r>
              <a:rPr lang="en-US" altLang="ko-KR" sz="2200" dirty="0" smtClean="0">
                <a:ea typeface="굴림" pitchFamily="-96" charset="-127"/>
              </a:rPr>
              <a:t>Random House Dictionary - reliance </a:t>
            </a:r>
            <a:r>
              <a:rPr lang="en-US" altLang="ko-KR" sz="2200" dirty="0" smtClean="0">
                <a:ea typeface="굴림" pitchFamily="-96" charset="-127"/>
              </a:rPr>
              <a:t>on the integrity, strength, ability, surety, etc., of a person or thing; confidence. </a:t>
            </a:r>
            <a:r>
              <a:rPr lang="en-US" altLang="ko-KR" sz="2200" dirty="0" smtClean="0">
                <a:ea typeface="굴림" pitchFamily="-96" charset="-127"/>
              </a:rPr>
              <a:t> </a:t>
            </a:r>
            <a:endParaRPr lang="en-US" altLang="ko-KR" sz="2200" dirty="0" smtClean="0">
              <a:ea typeface="굴림" pitchFamily="-96" charset="-127"/>
            </a:endParaRPr>
          </a:p>
          <a:p>
            <a:pPr>
              <a:lnSpc>
                <a:spcPct val="80000"/>
              </a:lnSpc>
            </a:pPr>
            <a:endParaRPr lang="en-US" altLang="ko-KR" sz="2200" dirty="0" smtClean="0">
              <a:ea typeface="굴림" pitchFamily="-96" charset="-127"/>
            </a:endParaRPr>
          </a:p>
          <a:p>
            <a:pPr>
              <a:lnSpc>
                <a:spcPct val="80000"/>
              </a:lnSpc>
            </a:pPr>
            <a:r>
              <a:rPr lang="en-US" altLang="ko-KR" sz="2200" dirty="0" smtClean="0">
                <a:ea typeface="굴림" pitchFamily="-96" charset="-127"/>
              </a:rPr>
              <a:t>World English Dictionary - reliance on and confidence in the truth, worth, reliability, etc, of a person or thing; </a:t>
            </a:r>
            <a:r>
              <a:rPr lang="en-US" altLang="ko-KR" sz="2200" dirty="0" smtClean="0">
                <a:ea typeface="굴림" pitchFamily="-96" charset="-127"/>
              </a:rPr>
              <a:t>faith-Related:</a:t>
            </a:r>
          </a:p>
          <a:p>
            <a:pPr>
              <a:lnSpc>
                <a:spcPct val="80000"/>
              </a:lnSpc>
            </a:pPr>
            <a:endParaRPr lang="en-US" sz="2200" dirty="0" smtClean="0">
              <a:ea typeface="굴림" pitchFamily="-96" charset="-127"/>
            </a:endParaRPr>
          </a:p>
          <a:p>
            <a:pPr>
              <a:lnSpc>
                <a:spcPct val="80000"/>
              </a:lnSpc>
            </a:pPr>
            <a:r>
              <a:rPr lang="en-US" sz="2200" dirty="0" smtClean="0">
                <a:ea typeface="굴림" pitchFamily="-96" charset="-127"/>
              </a:rPr>
              <a:t>Pastor Troy – Trusting in the Lord means having an intimate knowledge of His loving character as a result of an intimate relationship. </a:t>
            </a:r>
            <a:r>
              <a:rPr lang="en-US" sz="2200" i="1" dirty="0" smtClean="0">
                <a:ea typeface="굴림" pitchFamily="-96" charset="-127"/>
              </a:rPr>
              <a:t>Faith-Trust is based on RELATIONSHIP.</a:t>
            </a:r>
            <a:endParaRPr lang="en-US" sz="2200" i="1" dirty="0" smtClean="0"/>
          </a:p>
          <a:p>
            <a:endParaRPr lang="en-US" sz="2200" dirty="0" smtClean="0"/>
          </a:p>
          <a:p>
            <a:endParaRPr lang="en-US" sz="2200" dirty="0" smtClean="0"/>
          </a:p>
          <a:p>
            <a:endParaRPr lang="en-US" sz="22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74638"/>
            <a:ext cx="7086600" cy="1143000"/>
          </a:xfrm>
        </p:spPr>
        <p:txBody>
          <a:bodyPr/>
          <a:lstStyle/>
          <a:p>
            <a:r>
              <a:rPr lang="en-US" dirty="0" smtClean="0"/>
              <a:t>Is “Trust” Different from “Faith”?</a:t>
            </a:r>
            <a:endParaRPr lang="en-US" dirty="0" smtClean="0"/>
          </a:p>
        </p:txBody>
      </p:sp>
      <p:sp>
        <p:nvSpPr>
          <p:cNvPr id="5123" name="Content Placeholder 4"/>
          <p:cNvSpPr>
            <a:spLocks noGrp="1"/>
          </p:cNvSpPr>
          <p:nvPr>
            <p:ph idx="1"/>
          </p:nvPr>
        </p:nvSpPr>
        <p:spPr>
          <a:xfrm>
            <a:off x="1600200" y="1600200"/>
            <a:ext cx="7239000" cy="4525963"/>
          </a:xfrm>
        </p:spPr>
        <p:txBody>
          <a:bodyPr/>
          <a:lstStyle/>
          <a:p>
            <a:pPr>
              <a:lnSpc>
                <a:spcPct val="80000"/>
              </a:lnSpc>
            </a:pPr>
            <a:r>
              <a:rPr lang="en-US" altLang="ko-KR" sz="2200" dirty="0" smtClean="0">
                <a:ea typeface="굴림" pitchFamily="-96" charset="-127"/>
              </a:rPr>
              <a:t>Many attempt to make a distinction between “faith” and “trust” as though they are two different concepts. I believe that this is a mistake.</a:t>
            </a:r>
          </a:p>
          <a:p>
            <a:pPr>
              <a:lnSpc>
                <a:spcPct val="80000"/>
              </a:lnSpc>
              <a:buNone/>
            </a:pPr>
            <a:r>
              <a:rPr lang="en-US" altLang="ko-KR" sz="2200" dirty="0" smtClean="0">
                <a:ea typeface="굴림" pitchFamily="-96" charset="-127"/>
              </a:rPr>
              <a:t> </a:t>
            </a:r>
            <a:endParaRPr lang="en-US" altLang="ko-KR" sz="2200" dirty="0" smtClean="0">
              <a:ea typeface="굴림" pitchFamily="-96" charset="-127"/>
            </a:endParaRPr>
          </a:p>
          <a:p>
            <a:pPr>
              <a:lnSpc>
                <a:spcPct val="80000"/>
              </a:lnSpc>
            </a:pPr>
            <a:r>
              <a:rPr lang="en-US" altLang="ko-KR" sz="2200" dirty="0" smtClean="0">
                <a:ea typeface="굴림" pitchFamily="-96" charset="-127"/>
              </a:rPr>
              <a:t>“Faith” is often seen as something intellectual from one extreme or something mystical on another extreme.  </a:t>
            </a:r>
            <a:endParaRPr lang="en-US" altLang="ko-KR" sz="2200" dirty="0" smtClean="0">
              <a:ea typeface="굴림" pitchFamily="-96" charset="-127"/>
            </a:endParaRPr>
          </a:p>
          <a:p>
            <a:pPr>
              <a:lnSpc>
                <a:spcPct val="80000"/>
              </a:lnSpc>
            </a:pPr>
            <a:endParaRPr lang="en-US" altLang="ko-KR" sz="2200" dirty="0" smtClean="0">
              <a:ea typeface="굴림" pitchFamily="-96" charset="-127"/>
            </a:endParaRPr>
          </a:p>
          <a:p>
            <a:pPr>
              <a:lnSpc>
                <a:spcPct val="80000"/>
              </a:lnSpc>
            </a:pPr>
            <a:r>
              <a:rPr lang="en-US" altLang="ko-KR" sz="2200" dirty="0" smtClean="0">
                <a:ea typeface="굴림" pitchFamily="-96" charset="-127"/>
              </a:rPr>
              <a:t>“Trust” connotes something more along the lines of </a:t>
            </a:r>
            <a:r>
              <a:rPr lang="en-US" altLang="ko-KR" sz="2200" i="1" dirty="0" smtClean="0">
                <a:ea typeface="굴림" pitchFamily="-96" charset="-127"/>
              </a:rPr>
              <a:t>relationship</a:t>
            </a:r>
            <a:r>
              <a:rPr lang="en-US" altLang="ko-KR" sz="2200" dirty="0" smtClean="0">
                <a:ea typeface="굴림" pitchFamily="-96" charset="-127"/>
              </a:rPr>
              <a:t> than the unfortunate way that Christians have used the word “faith”.</a:t>
            </a:r>
          </a:p>
          <a:p>
            <a:pPr>
              <a:lnSpc>
                <a:spcPct val="80000"/>
              </a:lnSpc>
            </a:pPr>
            <a:endParaRPr lang="en-US" sz="2200" dirty="0" smtClean="0">
              <a:ea typeface="굴림" pitchFamily="-96" charset="-127"/>
            </a:endParaRPr>
          </a:p>
          <a:p>
            <a:pPr>
              <a:lnSpc>
                <a:spcPct val="80000"/>
              </a:lnSpc>
            </a:pPr>
            <a:r>
              <a:rPr lang="en-US" sz="2200" dirty="0" smtClean="0">
                <a:ea typeface="굴림" pitchFamily="-96" charset="-127"/>
              </a:rPr>
              <a:t>Concerning faith in God: Greeks see faith as intellectual; they express it through creeds and doctrines. Hebrews see faith as relational and personal; they express it in terms of relationship rather than as a mental construct.</a:t>
            </a:r>
            <a:endParaRPr lang="en-US" sz="2200" i="1" dirty="0" smtClean="0"/>
          </a:p>
          <a:p>
            <a:endParaRPr lang="en-US" sz="2200" dirty="0" smtClean="0"/>
          </a:p>
          <a:p>
            <a:endParaRPr lang="en-US" sz="2200" dirty="0" smtClean="0"/>
          </a:p>
          <a:p>
            <a:endParaRPr lang="en-US" sz="2200"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lum/>
          </a:blip>
          <a:srcRect/>
          <a:stretch>
            <a:fillRect/>
          </a:stretch>
        </a:blipFill>
        <a:effectLst/>
      </p:bgPr>
    </p:bg>
    <p:spTree>
      <p:nvGrpSpPr>
        <p:cNvPr id="1" name=""/>
        <p:cNvGrpSpPr/>
        <p:nvPr/>
      </p:nvGrpSpPr>
      <p:grpSpPr>
        <a:xfrm>
          <a:off x="0" y="0"/>
          <a:ext cx="0" cy="0"/>
          <a:chOff x="0" y="0"/>
          <a:chExt cx="0" cy="0"/>
        </a:xfrm>
      </p:grpSpPr>
      <p:sp>
        <p:nvSpPr>
          <p:cNvPr id="5122" name="Title 3"/>
          <p:cNvSpPr>
            <a:spLocks noGrp="1"/>
          </p:cNvSpPr>
          <p:nvPr>
            <p:ph type="title"/>
          </p:nvPr>
        </p:nvSpPr>
        <p:spPr>
          <a:xfrm>
            <a:off x="1600200" y="274638"/>
            <a:ext cx="7086600" cy="1143000"/>
          </a:xfrm>
        </p:spPr>
        <p:txBody>
          <a:bodyPr/>
          <a:lstStyle/>
          <a:p>
            <a:r>
              <a:rPr lang="en-US" dirty="0" smtClean="0"/>
              <a:t>Is “Trust” Different from “Faith”?</a:t>
            </a:r>
            <a:endParaRPr lang="en-US" dirty="0" smtClean="0"/>
          </a:p>
        </p:txBody>
      </p:sp>
      <p:sp>
        <p:nvSpPr>
          <p:cNvPr id="5123" name="Content Placeholder 4"/>
          <p:cNvSpPr>
            <a:spLocks noGrp="1"/>
          </p:cNvSpPr>
          <p:nvPr>
            <p:ph idx="1"/>
          </p:nvPr>
        </p:nvSpPr>
        <p:spPr>
          <a:xfrm>
            <a:off x="1600200" y="1600200"/>
            <a:ext cx="7239000" cy="4525963"/>
          </a:xfrm>
        </p:spPr>
        <p:txBody>
          <a:bodyPr/>
          <a:lstStyle/>
          <a:p>
            <a:pPr>
              <a:lnSpc>
                <a:spcPct val="80000"/>
              </a:lnSpc>
            </a:pPr>
            <a:r>
              <a:rPr lang="en-US" sz="2200" dirty="0" smtClean="0">
                <a:ea typeface="굴림" pitchFamily="-96" charset="-127"/>
              </a:rPr>
              <a:t>While much of our present day Christianity has been influenced by Greek and Western culture, the original Christians thought more in the light of Hebrew culture.</a:t>
            </a:r>
          </a:p>
          <a:p>
            <a:pPr>
              <a:lnSpc>
                <a:spcPct val="80000"/>
              </a:lnSpc>
              <a:buNone/>
            </a:pPr>
            <a:endParaRPr lang="en-US" sz="2200" dirty="0" smtClean="0">
              <a:ea typeface="굴림" pitchFamily="-96" charset="-127"/>
            </a:endParaRPr>
          </a:p>
          <a:p>
            <a:pPr>
              <a:lnSpc>
                <a:spcPct val="80000"/>
              </a:lnSpc>
            </a:pPr>
            <a:r>
              <a:rPr lang="en-US" sz="2200" dirty="0" smtClean="0">
                <a:ea typeface="굴림" pitchFamily="-96" charset="-127"/>
              </a:rPr>
              <a:t>“</a:t>
            </a:r>
            <a:r>
              <a:rPr lang="en-US" sz="2200" i="1" dirty="0" smtClean="0">
                <a:ea typeface="굴림" pitchFamily="-96" charset="-127"/>
              </a:rPr>
              <a:t>Concerning faith in God</a:t>
            </a:r>
            <a:r>
              <a:rPr lang="en-US" sz="2200" dirty="0" smtClean="0">
                <a:ea typeface="굴림" pitchFamily="-96" charset="-127"/>
              </a:rPr>
              <a:t>: Greeks see faith as </a:t>
            </a:r>
            <a:r>
              <a:rPr lang="en-US" sz="2200" i="1" dirty="0" smtClean="0">
                <a:ea typeface="굴림" pitchFamily="-96" charset="-127"/>
              </a:rPr>
              <a:t>intellectual</a:t>
            </a:r>
            <a:r>
              <a:rPr lang="en-US" sz="2200" dirty="0" smtClean="0">
                <a:ea typeface="굴림" pitchFamily="-96" charset="-127"/>
              </a:rPr>
              <a:t>; they express it through creeds and doctrines. Hebrews see faith as </a:t>
            </a:r>
            <a:r>
              <a:rPr lang="en-US" sz="2200" i="1" dirty="0" smtClean="0">
                <a:ea typeface="굴림" pitchFamily="-96" charset="-127"/>
              </a:rPr>
              <a:t>relational</a:t>
            </a:r>
            <a:r>
              <a:rPr lang="en-US" sz="2200" dirty="0" smtClean="0">
                <a:ea typeface="굴림" pitchFamily="-96" charset="-127"/>
              </a:rPr>
              <a:t> and </a:t>
            </a:r>
            <a:r>
              <a:rPr lang="en-US" sz="2200" i="1" dirty="0" smtClean="0">
                <a:ea typeface="굴림" pitchFamily="-96" charset="-127"/>
              </a:rPr>
              <a:t>personal</a:t>
            </a:r>
            <a:r>
              <a:rPr lang="en-US" sz="2200" dirty="0" smtClean="0">
                <a:ea typeface="굴림" pitchFamily="-96" charset="-127"/>
              </a:rPr>
              <a:t>; they express it in terms of relationship rather than as a mental construct.” (</a:t>
            </a:r>
            <a:r>
              <a:rPr lang="en-US" sz="2200" dirty="0" err="1" smtClean="0">
                <a:ea typeface="굴림" pitchFamily="-96" charset="-127"/>
              </a:rPr>
              <a:t>Scarone</a:t>
            </a:r>
            <a:r>
              <a:rPr lang="en-US" sz="2200" dirty="0" smtClean="0">
                <a:ea typeface="굴림" pitchFamily="-96" charset="-127"/>
              </a:rPr>
              <a:t>, </a:t>
            </a:r>
            <a:r>
              <a:rPr lang="en-US" sz="2200" i="1" dirty="0" smtClean="0">
                <a:ea typeface="굴림" pitchFamily="-96" charset="-127"/>
              </a:rPr>
              <a:t>The God we Worship</a:t>
            </a:r>
            <a:r>
              <a:rPr lang="en-US" sz="2200" dirty="0" smtClean="0">
                <a:ea typeface="굴림" pitchFamily="-96" charset="-127"/>
              </a:rPr>
              <a:t>, pp. 13-14)</a:t>
            </a:r>
          </a:p>
          <a:p>
            <a:pPr>
              <a:lnSpc>
                <a:spcPct val="80000"/>
              </a:lnSpc>
            </a:pPr>
            <a:endParaRPr lang="en-US" sz="2200" i="1" dirty="0" smtClean="0">
              <a:ea typeface="굴림" pitchFamily="-96" charset="-127"/>
            </a:endParaRPr>
          </a:p>
          <a:p>
            <a:pPr>
              <a:lnSpc>
                <a:spcPct val="80000"/>
              </a:lnSpc>
            </a:pPr>
            <a:r>
              <a:rPr lang="en-US" sz="2200" dirty="0" smtClean="0">
                <a:ea typeface="굴림" pitchFamily="-96" charset="-127"/>
              </a:rPr>
              <a:t>I personally believe that the loss of this understanding of relationship factor in some of our faith teaching have caused many people to fail to grasp and practice with full commitment the message of faith.</a:t>
            </a:r>
            <a:endParaRPr lang="en-US" sz="2200" dirty="0" smtClean="0"/>
          </a:p>
          <a:p>
            <a:endParaRPr lang="en-US" sz="2200" dirty="0" smtClean="0"/>
          </a:p>
          <a:p>
            <a:endParaRPr lang="en-US" sz="2200" dirty="0" smtClean="0"/>
          </a:p>
          <a:p>
            <a:endParaRPr lang="en-US" sz="2200" dirty="0" smtClean="0"/>
          </a:p>
        </p:txBody>
      </p:sp>
    </p:spTree>
  </p:cSld>
  <p:clrMapOvr>
    <a:masterClrMapping/>
  </p:clrMapOvr>
</p:sld>
</file>

<file path=ppt/theme/theme1.xml><?xml version="1.0" encoding="utf-8"?>
<a:theme xmlns:a="http://schemas.openxmlformats.org/drawingml/2006/main" name="Jesus_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55BFB68B-D0B0-4D4F-BC0A-E7A6FB2090B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Jesus_template</Template>
  <TotalTime>528</TotalTime>
  <Words>1925</Words>
  <Application>Microsoft Office PowerPoint</Application>
  <PresentationFormat>On-screen Show (4:3)</PresentationFormat>
  <Paragraphs>127</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Jesus_template</vt:lpstr>
      <vt:lpstr>Exercising Faith</vt:lpstr>
      <vt:lpstr>Gal. 5:6</vt:lpstr>
      <vt:lpstr>The Love Relationship</vt:lpstr>
      <vt:lpstr>1 Cor. 13</vt:lpstr>
      <vt:lpstr>The Love Relationship</vt:lpstr>
      <vt:lpstr>Proverbs 3</vt:lpstr>
      <vt:lpstr>What Does it Mean to “Trust”</vt:lpstr>
      <vt:lpstr>Is “Trust” Different from “Faith”?</vt:lpstr>
      <vt:lpstr>Is “Trust” Different from “Faith”?</vt:lpstr>
      <vt:lpstr>Trust demonstrated by “acknowledging”</vt:lpstr>
      <vt:lpstr>How Some Faith Principles are Better Understood in the Light of Relationship</vt:lpstr>
      <vt:lpstr>Psalm 91</vt:lpstr>
      <vt:lpstr>Look at God’s Character: God is Completely TRUSTWORTHY</vt:lpstr>
      <vt:lpstr>What does it mean to be “trustworthy”</vt:lpstr>
      <vt:lpstr>God is Completely “Trustworthy”</vt:lpstr>
      <vt:lpstr>Trust Based on Relationship</vt:lpstr>
      <vt:lpstr>God is Completely “Trustworthy”</vt:lpstr>
      <vt:lpstr>Why this Emphasis on God being Worthy of Trust?</vt:lpstr>
      <vt:lpstr>God’s Character Slandered</vt:lpstr>
      <vt:lpstr>The first sin was a “Breach of Trust”</vt:lpstr>
      <vt:lpstr>Lack of trust resulted in “death” which is separation</vt:lpstr>
      <vt:lpstr>God is Completely “Trustworthy”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Pastor Troy</dc:creator>
  <cp:lastModifiedBy>Pastor Troy</cp:lastModifiedBy>
  <cp:revision>34</cp:revision>
  <dcterms:created xsi:type="dcterms:W3CDTF">2012-03-11T23:57:10Z</dcterms:created>
  <dcterms:modified xsi:type="dcterms:W3CDTF">2012-04-22T12:02:13Z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TC019830789991</vt:lpwstr>
  </property>
</Properties>
</file>