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76" r:id="rId3"/>
    <p:sldId id="272" r:id="rId4"/>
    <p:sldId id="260" r:id="rId5"/>
    <p:sldId id="280" r:id="rId6"/>
    <p:sldId id="258" r:id="rId7"/>
    <p:sldId id="275" r:id="rId8"/>
    <p:sldId id="264" r:id="rId9"/>
    <p:sldId id="259" r:id="rId10"/>
    <p:sldId id="290" r:id="rId11"/>
    <p:sldId id="292" r:id="rId12"/>
    <p:sldId id="282" r:id="rId13"/>
    <p:sldId id="306" r:id="rId14"/>
    <p:sldId id="307" r:id="rId15"/>
    <p:sldId id="297" r:id="rId16"/>
    <p:sldId id="293" r:id="rId17"/>
    <p:sldId id="295" r:id="rId18"/>
    <p:sldId id="294" r:id="rId19"/>
    <p:sldId id="312" r:id="rId20"/>
    <p:sldId id="311" r:id="rId21"/>
    <p:sldId id="313" r:id="rId22"/>
    <p:sldId id="309" r:id="rId23"/>
    <p:sldId id="310" r:id="rId24"/>
    <p:sldId id="303" r:id="rId25"/>
    <p:sldId id="273" r:id="rId26"/>
    <p:sldId id="304" r:id="rId27"/>
    <p:sldId id="308" r:id="rId28"/>
    <p:sldId id="301" r:id="rId29"/>
    <p:sldId id="305" r:id="rId30"/>
    <p:sldId id="26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1" d="100"/>
          <a:sy n="91" d="100"/>
        </p:scale>
        <p:origin x="-137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96281E3-0839-47D7-8023-2D04F44A25FE}" type="datetimeFigureOut">
              <a:rPr lang="es-ES"/>
              <a:pPr>
                <a:defRPr/>
              </a:pPr>
              <a:t>02/06/2012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ABDA856-CC48-44E1-9C29-A155F6511559}"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B9A84-F8C5-4E91-8C30-54162F176D5C}" type="slidenum">
              <a:rPr lang="es-ES" smtClean="0"/>
              <a:pPr fontAlgn="base">
                <a:spcBef>
                  <a:spcPct val="0"/>
                </a:spcBef>
                <a:spcAft>
                  <a:spcPct val="0"/>
                </a:spcAft>
                <a:defRPr/>
              </a:pPr>
              <a:t>29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DB0544-72B6-4E48-99D6-A145D26AB74A}" type="datetimeFigureOut">
              <a:rPr lang="en-US"/>
              <a:pPr>
                <a:defRPr/>
              </a:pPr>
              <a:t>6/2/2012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1B228-DF7C-4199-9270-18FDBC06E7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8EFE89-5597-4629-B5D4-5307A6242115}" type="datetimeFigureOut">
              <a:rPr lang="en-US"/>
              <a:pPr>
                <a:defRPr/>
              </a:pPr>
              <a:t>6/2/2012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0E8F00-EF2A-4B0A-A509-E833C42984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77A0D-6716-4FC9-B7B1-F225A2A8F690}" type="datetimeFigureOut">
              <a:rPr lang="en-US"/>
              <a:pPr>
                <a:defRPr/>
              </a:pPr>
              <a:t>6/2/2012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11A3C2-2909-42DC-8623-01F8E46770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B23117-0336-44A1-AF5F-7A80166C2387}" type="datetimeFigureOut">
              <a:rPr lang="en-US"/>
              <a:pPr>
                <a:defRPr/>
              </a:pPr>
              <a:t>6/2/2012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8B7CD-6120-4177-862F-F9CF9634CE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C25436-429C-435F-9BBA-D2B4C02EEA76}" type="datetimeFigureOut">
              <a:rPr lang="en-US"/>
              <a:pPr>
                <a:defRPr/>
              </a:pPr>
              <a:t>6/2/2012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8FB279-944D-499E-A7E1-9236472020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1D4AC8-1080-43E2-9EA5-4B77C0CC8BAF}" type="datetimeFigureOut">
              <a:rPr lang="en-US"/>
              <a:pPr>
                <a:defRPr/>
              </a:pPr>
              <a:t>6/2/2012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2EB414-5EE7-4EBD-B4AA-717C5AF63D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CEB68B-05B4-4A71-8D1F-2B0E1C1677F6}" type="datetimeFigureOut">
              <a:rPr lang="en-US"/>
              <a:pPr>
                <a:defRPr/>
              </a:pPr>
              <a:t>6/2/2012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B990EC-F1F1-466D-8420-A68E65406A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D7107B-2124-475A-8036-EF1BA8E01182}" type="datetimeFigureOut">
              <a:rPr lang="en-US"/>
              <a:pPr>
                <a:defRPr/>
              </a:pPr>
              <a:t>6/2/2012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C058BF-447E-4C9E-B9F0-9AA0EB28FE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03C277-1E48-446A-991A-F8340925A1D5}" type="datetimeFigureOut">
              <a:rPr lang="en-US"/>
              <a:pPr>
                <a:defRPr/>
              </a:pPr>
              <a:t>6/2/2012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B9C0B9-CE47-4A6F-B218-D22A70E624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4657B3-84AF-4750-B2BF-FA27B041B5F9}" type="datetimeFigureOut">
              <a:rPr lang="en-US"/>
              <a:pPr>
                <a:defRPr/>
              </a:pPr>
              <a:t>6/2/2012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CEDB78-CAA5-4427-A729-D59D2A9CB1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8CB4B5-3618-43C0-A946-D8CE7AEF41FF}" type="datetimeFigureOut">
              <a:rPr lang="en-US"/>
              <a:pPr>
                <a:defRPr/>
              </a:pPr>
              <a:t>6/2/2012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DB273-AE3A-4C7E-82B2-A548E58255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57F4577-2139-4CDC-A4E7-A76D322B93C4}" type="datetimeFigureOut">
              <a:rPr lang="en-US"/>
              <a:pPr>
                <a:defRPr/>
              </a:pPr>
              <a:t>6/2/2012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73DAC02-07D4-4CCE-81DF-9EE3D6501A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b="-8000"/>
          </a:stretch>
        </a:blipFill>
        <a:effectLst/>
      </p:bgPr>
    </p:bg>
    <p:spTree>
      <p:nvGrpSpPr>
        <p:cNvPr id="1" name=""/>
        <p:cNvGrpSpPr/>
        <p:nvPr/>
      </p:nvGrpSpPr>
      <p:grpSpPr>
        <a:xfrm>
          <a:off x="0" y="0"/>
          <a:ext cx="0" cy="0"/>
          <a:chOff x="0" y="0"/>
          <a:chExt cx="0" cy="0"/>
        </a:xfrm>
      </p:grpSpPr>
      <p:sp>
        <p:nvSpPr>
          <p:cNvPr id="3" name="Rectangle 2"/>
          <p:cNvSpPr/>
          <p:nvPr/>
        </p:nvSpPr>
        <p:spPr>
          <a:xfrm>
            <a:off x="2057400" y="1828800"/>
            <a:ext cx="4572000" cy="1938992"/>
          </a:xfrm>
          <a:prstGeom prst="rect">
            <a:avLst/>
          </a:prstGeom>
          <a:effectLst>
            <a:outerShdw blurRad="50800" dist="38100" dir="2700000" algn="tl" rotWithShape="0">
              <a:prstClr val="black"/>
            </a:outerShdw>
          </a:effectLst>
        </p:spPr>
        <p:txBody>
          <a:bodyPr>
            <a:spAutoFit/>
          </a:bodyPr>
          <a:lstStyle/>
          <a:p>
            <a:pPr algn="ctr">
              <a:defRPr/>
            </a:pPr>
            <a:r>
              <a:rPr lang="en-US" sz="6000" b="1" dirty="0" smtClean="0">
                <a:solidFill>
                  <a:srgbClr val="C00000"/>
                </a:solidFill>
                <a:effectLst>
                  <a:outerShdw blurRad="38100" dist="38100" dir="2700000" algn="tl">
                    <a:srgbClr val="000000">
                      <a:alpha val="43137"/>
                    </a:srgbClr>
                  </a:outerShdw>
                </a:effectLst>
                <a:latin typeface="Georgia" pitchFamily="18" charset="0"/>
              </a:rPr>
              <a:t>Exercising Faith</a:t>
            </a:r>
            <a:endParaRPr lang="en-US" sz="6000" b="1" dirty="0">
              <a:solidFill>
                <a:srgbClr val="C00000"/>
              </a:solidFill>
              <a:effectLst>
                <a:outerShdw blurRad="38100" dist="38100" dir="2700000" algn="tl">
                  <a:srgbClr val="000000">
                    <a:alpha val="43137"/>
                  </a:srgbClr>
                </a:outerShdw>
              </a:effectLst>
              <a:latin typeface="Georgia" pitchFamily="18" charset="0"/>
            </a:endParaRPr>
          </a:p>
        </p:txBody>
      </p:sp>
      <p:sp>
        <p:nvSpPr>
          <p:cNvPr id="4" name="Rectangle 3"/>
          <p:cNvSpPr/>
          <p:nvPr/>
        </p:nvSpPr>
        <p:spPr>
          <a:xfrm>
            <a:off x="1905000" y="3810000"/>
            <a:ext cx="5105400" cy="461665"/>
          </a:xfrm>
          <a:prstGeom prst="rect">
            <a:avLst/>
          </a:prstGeom>
          <a:ln w="28575">
            <a:solidFill>
              <a:schemeClr val="accent6">
                <a:lumMod val="75000"/>
              </a:schemeClr>
            </a:solidFill>
          </a:ln>
          <a:effectLst>
            <a:outerShdw blurRad="50800" dist="38100" dir="2700000" algn="tl" rotWithShape="0">
              <a:prstClr val="black"/>
            </a:outerShdw>
          </a:effectLst>
        </p:spPr>
        <p:txBody>
          <a:bodyPr wrap="square">
            <a:spAutoFit/>
          </a:bodyPr>
          <a:lstStyle/>
          <a:p>
            <a:pPr fontAlgn="auto">
              <a:spcBef>
                <a:spcPts val="0"/>
              </a:spcBef>
              <a:spcAft>
                <a:spcPts val="0"/>
              </a:spcAft>
              <a:defRPr/>
            </a:pPr>
            <a:r>
              <a:rPr lang="es-MX" sz="2400" b="1" dirty="0" err="1" smtClean="0">
                <a:solidFill>
                  <a:schemeClr val="accent6">
                    <a:lumMod val="75000"/>
                  </a:schemeClr>
                </a:solidFill>
                <a:effectLst>
                  <a:outerShdw blurRad="38100" dist="38100" dir="2700000" algn="tl">
                    <a:srgbClr val="000000">
                      <a:alpha val="43137"/>
                    </a:srgbClr>
                  </a:outerShdw>
                </a:effectLst>
                <a:latin typeface="+mn-lt"/>
              </a:rPr>
              <a:t>Through</a:t>
            </a:r>
            <a:r>
              <a:rPr lang="es-MX" sz="2400" b="1" dirty="0" smtClean="0">
                <a:solidFill>
                  <a:schemeClr val="accent6">
                    <a:lumMod val="75000"/>
                  </a:schemeClr>
                </a:solidFill>
                <a:effectLst>
                  <a:outerShdw blurRad="38100" dist="38100" dir="2700000" algn="tl">
                    <a:srgbClr val="000000">
                      <a:alpha val="43137"/>
                    </a:srgbClr>
                  </a:outerShdw>
                </a:effectLst>
                <a:latin typeface="+mn-lt"/>
              </a:rPr>
              <a:t> </a:t>
            </a:r>
            <a:r>
              <a:rPr lang="es-MX" sz="2400" b="1" dirty="0" err="1" smtClean="0">
                <a:solidFill>
                  <a:schemeClr val="accent6">
                    <a:lumMod val="75000"/>
                  </a:schemeClr>
                </a:solidFill>
                <a:effectLst>
                  <a:outerShdw blurRad="38100" dist="38100" dir="2700000" algn="tl">
                    <a:srgbClr val="000000">
                      <a:alpha val="43137"/>
                    </a:srgbClr>
                  </a:outerShdw>
                </a:effectLst>
                <a:latin typeface="+mn-lt"/>
              </a:rPr>
              <a:t>Faith</a:t>
            </a:r>
            <a:r>
              <a:rPr lang="es-MX" sz="2400" b="1" dirty="0" smtClean="0">
                <a:solidFill>
                  <a:schemeClr val="accent6">
                    <a:lumMod val="75000"/>
                  </a:schemeClr>
                </a:solidFill>
                <a:effectLst>
                  <a:outerShdw blurRad="38100" dist="38100" dir="2700000" algn="tl">
                    <a:srgbClr val="000000">
                      <a:alpha val="43137"/>
                    </a:srgbClr>
                  </a:outerShdw>
                </a:effectLst>
                <a:latin typeface="+mn-lt"/>
              </a:rPr>
              <a:t> </a:t>
            </a:r>
            <a:r>
              <a:rPr lang="es-MX" sz="2400" b="1" dirty="0" err="1" smtClean="0">
                <a:solidFill>
                  <a:schemeClr val="accent6">
                    <a:lumMod val="75000"/>
                  </a:schemeClr>
                </a:solidFill>
                <a:effectLst>
                  <a:outerShdw blurRad="38100" dist="38100" dir="2700000" algn="tl">
                    <a:srgbClr val="000000">
                      <a:alpha val="43137"/>
                    </a:srgbClr>
                  </a:outerShdw>
                </a:effectLst>
                <a:latin typeface="+mn-lt"/>
              </a:rPr>
              <a:t>Based</a:t>
            </a:r>
            <a:r>
              <a:rPr lang="es-MX" sz="2400" b="1" dirty="0" smtClean="0">
                <a:solidFill>
                  <a:schemeClr val="accent6">
                    <a:lumMod val="75000"/>
                  </a:schemeClr>
                </a:solidFill>
                <a:effectLst>
                  <a:outerShdw blurRad="38100" dist="38100" dir="2700000" algn="tl">
                    <a:srgbClr val="000000">
                      <a:alpha val="43137"/>
                    </a:srgbClr>
                  </a:outerShdw>
                </a:effectLst>
                <a:latin typeface="+mn-lt"/>
              </a:rPr>
              <a:t> </a:t>
            </a:r>
            <a:r>
              <a:rPr lang="es-MX" sz="2400" b="1" dirty="0" err="1" smtClean="0">
                <a:solidFill>
                  <a:schemeClr val="accent6">
                    <a:lumMod val="75000"/>
                  </a:schemeClr>
                </a:solidFill>
                <a:effectLst>
                  <a:outerShdw blurRad="38100" dist="38100" dir="2700000" algn="tl">
                    <a:srgbClr val="000000">
                      <a:alpha val="43137"/>
                    </a:srgbClr>
                  </a:outerShdw>
                </a:effectLst>
                <a:latin typeface="+mn-lt"/>
              </a:rPr>
              <a:t>on</a:t>
            </a:r>
            <a:r>
              <a:rPr lang="es-MX" sz="2400" b="1" dirty="0" smtClean="0">
                <a:solidFill>
                  <a:schemeClr val="accent6">
                    <a:lumMod val="75000"/>
                  </a:schemeClr>
                </a:solidFill>
                <a:effectLst>
                  <a:outerShdw blurRad="38100" dist="38100" dir="2700000" algn="tl">
                    <a:srgbClr val="000000">
                      <a:alpha val="43137"/>
                    </a:srgbClr>
                  </a:outerShdw>
                </a:effectLst>
                <a:latin typeface="+mn-lt"/>
              </a:rPr>
              <a:t> </a:t>
            </a:r>
            <a:r>
              <a:rPr lang="es-MX" sz="2400" b="1" dirty="0" err="1" smtClean="0">
                <a:solidFill>
                  <a:schemeClr val="accent6">
                    <a:lumMod val="75000"/>
                  </a:schemeClr>
                </a:solidFill>
                <a:effectLst>
                  <a:outerShdw blurRad="38100" dist="38100" dir="2700000" algn="tl">
                    <a:srgbClr val="000000">
                      <a:alpha val="43137"/>
                    </a:srgbClr>
                  </a:outerShdw>
                </a:effectLst>
                <a:latin typeface="+mn-lt"/>
              </a:rPr>
              <a:t>Relationship</a:t>
            </a:r>
            <a:endParaRPr lang="es-MX" sz="2400" b="1" dirty="0">
              <a:solidFill>
                <a:schemeClr val="accent6">
                  <a:lumMod val="7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533400"/>
            <a:ext cx="3352800" cy="4401205"/>
          </a:xfrm>
          <a:prstGeom prst="rect">
            <a:avLst/>
          </a:prstGeom>
          <a:effectLst>
            <a:outerShdw blurRad="50800" dist="38100" dir="2700000" algn="tl" rotWithShape="0">
              <a:prstClr val="black"/>
            </a:outerShdw>
          </a:effectLst>
        </p:spPr>
        <p:txBody>
          <a:bodyPr wrap="square">
            <a:spAutoFit/>
          </a:bodyPr>
          <a:lstStyle/>
          <a:p>
            <a:pPr>
              <a:defRPr/>
            </a:pPr>
            <a:r>
              <a:rPr lang="en-US" sz="2800" b="1" dirty="0" smtClean="0">
                <a:solidFill>
                  <a:srgbClr val="FFFF00"/>
                </a:solidFill>
                <a:effectLst>
                  <a:outerShdw blurRad="38100" dist="38100" dir="2700000" algn="tl">
                    <a:srgbClr val="000000">
                      <a:alpha val="43137"/>
                    </a:srgbClr>
                  </a:outerShdw>
                </a:effectLst>
              </a:rPr>
              <a:t>True faith counts God to be completely and implicitly TRUSTWORTHY IN SPITE OF ALL EVIDENCE THAT APPEARS TO POINT TO THE CONTRARY</a:t>
            </a:r>
            <a:endParaRPr lang="en-US" sz="2800" b="1" i="1" dirty="0">
              <a:solidFill>
                <a:srgbClr val="00FFFF"/>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533576" y="44624"/>
            <a:ext cx="4098366" cy="646331"/>
          </a:xfrm>
          <a:prstGeom prst="rect">
            <a:avLst/>
          </a:prstGeom>
          <a:noFill/>
        </p:spPr>
        <p:txBody>
          <a:bodyPr wrap="none">
            <a:spAutoFit/>
          </a:bodyPr>
          <a:lstStyle/>
          <a:p>
            <a:pPr algn="ctr" fontAlgn="auto">
              <a:spcBef>
                <a:spcPts val="0"/>
              </a:spcBef>
              <a:spcAft>
                <a:spcPts val="0"/>
              </a:spcAft>
              <a:defRPr/>
            </a:pPr>
            <a:r>
              <a:rPr lang="es-E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ABRAHAM &amp; SARAH</a:t>
            </a:r>
            <a:endParaRPr lang="es-E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endParaRPr>
          </a:p>
        </p:txBody>
      </p:sp>
      <p:sp>
        <p:nvSpPr>
          <p:cNvPr id="3" name="2 CuadroTexto"/>
          <p:cNvSpPr txBox="1"/>
          <p:nvPr/>
        </p:nvSpPr>
        <p:spPr>
          <a:xfrm>
            <a:off x="152400" y="692150"/>
            <a:ext cx="8991600" cy="1200329"/>
          </a:xfrm>
          <a:prstGeom prst="rect">
            <a:avLst/>
          </a:prstGeom>
          <a:noFill/>
        </p:spPr>
        <p:txBody>
          <a:bodyPr wrap="square">
            <a:spAutoFit/>
          </a:bodyPr>
          <a:lstStyle/>
          <a:p>
            <a:pPr fontAlgn="auto">
              <a:spcBef>
                <a:spcPts val="600"/>
              </a:spcBef>
              <a:spcAft>
                <a:spcPts val="0"/>
              </a:spcAft>
              <a:defRPr/>
            </a:pPr>
            <a:r>
              <a:rPr lang="en-US" sz="2400" b="1" dirty="0" smtClean="0">
                <a:solidFill>
                  <a:schemeClr val="accent2">
                    <a:lumMod val="40000"/>
                    <a:lumOff val="60000"/>
                  </a:schemeClr>
                </a:solidFill>
                <a:latin typeface="+mn-lt"/>
              </a:rPr>
              <a:t>Through faith also Sarah herself received strength to conceive seed, and was delivered of a child when she was past age, because she judged him faithful that promised. (Heb. 11:11)</a:t>
            </a:r>
            <a:endParaRPr lang="es-ES" sz="2400" b="1" dirty="0">
              <a:solidFill>
                <a:schemeClr val="accent2">
                  <a:lumMod val="40000"/>
                  <a:lumOff val="60000"/>
                </a:schemeClr>
              </a:solidFill>
              <a:latin typeface="+mn-lt"/>
            </a:endParaRPr>
          </a:p>
        </p:txBody>
      </p:sp>
      <p:sp>
        <p:nvSpPr>
          <p:cNvPr id="4" name="3 CuadroTexto"/>
          <p:cNvSpPr txBox="1"/>
          <p:nvPr/>
        </p:nvSpPr>
        <p:spPr>
          <a:xfrm>
            <a:off x="1219200" y="1981200"/>
            <a:ext cx="7280275" cy="1569660"/>
          </a:xfrm>
          <a:prstGeom prst="rect">
            <a:avLst/>
          </a:prstGeom>
          <a:noFill/>
        </p:spPr>
        <p:txBody>
          <a:bodyPr wrap="square">
            <a:spAutoFit/>
          </a:bodyPr>
          <a:lstStyle/>
          <a:p>
            <a:pPr marL="342900" indent="-342900" fontAlgn="auto">
              <a:spcBef>
                <a:spcPts val="0"/>
              </a:spcBef>
              <a:spcAft>
                <a:spcPts val="0"/>
              </a:spcAft>
              <a:buClr>
                <a:schemeClr val="bg2">
                  <a:lumMod val="75000"/>
                </a:schemeClr>
              </a:buClr>
              <a:defRPr/>
            </a:pPr>
            <a:r>
              <a:rPr lang="en-US" sz="2400" b="1" dirty="0" smtClean="0">
                <a:solidFill>
                  <a:schemeClr val="bg1"/>
                </a:solidFill>
                <a:latin typeface="+mn-lt"/>
              </a:rPr>
              <a:t>The word “faithful” in this passage means “one…. worthy of trust.”6 The Amplified Bible reads, </a:t>
            </a:r>
            <a:r>
              <a:rPr lang="en-US" sz="2400" b="1" i="1" dirty="0" smtClean="0">
                <a:solidFill>
                  <a:schemeClr val="bg1"/>
                </a:solidFill>
                <a:latin typeface="+mn-lt"/>
              </a:rPr>
              <a:t>"she considered [God] Who had given her the promise to be reliable and trustworthy and true to His word."</a:t>
            </a:r>
            <a:endParaRPr lang="es-ES" sz="2400" b="1" i="1" dirty="0">
              <a:solidFill>
                <a:schemeClr val="bg1"/>
              </a:solidFill>
              <a:latin typeface="+mn-lt"/>
            </a:endParaRPr>
          </a:p>
        </p:txBody>
      </p:sp>
      <p:pic>
        <p:nvPicPr>
          <p:cNvPr id="6" name="5 Imagen" descr="abraham (17).jpg"/>
          <p:cNvPicPr>
            <a:picLocks noChangeAspect="1" noChangeArrowheads="1"/>
          </p:cNvPicPr>
          <p:nvPr/>
        </p:nvPicPr>
        <p:blipFill>
          <a:blip r:embed="rId3" cstate="print"/>
          <a:srcRect/>
          <a:stretch>
            <a:fillRect/>
          </a:stretch>
        </p:blipFill>
        <p:spPr bwMode="auto">
          <a:xfrm>
            <a:off x="304800" y="3429000"/>
            <a:ext cx="2834465" cy="3333750"/>
          </a:xfrm>
          <a:prstGeom prst="rect">
            <a:avLst/>
          </a:prstGeom>
          <a:noFill/>
          <a:ln w="9525">
            <a:noFill/>
            <a:miter lim="800000"/>
            <a:headEnd/>
            <a:tailEnd/>
          </a:ln>
        </p:spPr>
      </p:pic>
      <p:pic>
        <p:nvPicPr>
          <p:cNvPr id="7" name="6 Imagen" descr="Abraham (27).jpg"/>
          <p:cNvPicPr>
            <a:picLocks noChangeAspect="1" noChangeArrowheads="1"/>
          </p:cNvPicPr>
          <p:nvPr/>
        </p:nvPicPr>
        <p:blipFill>
          <a:blip r:embed="rId4" cstate="print"/>
          <a:srcRect/>
          <a:stretch>
            <a:fillRect/>
          </a:stretch>
        </p:blipFill>
        <p:spPr bwMode="auto">
          <a:xfrm>
            <a:off x="4038600" y="3810000"/>
            <a:ext cx="4313237" cy="29092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2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Campos\Desktop\ILUSTRACIONES\Jesus\CrucifictionResurrec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4535488"/>
            <a:ext cx="8458200" cy="1631216"/>
          </a:xfrm>
          <a:prstGeom prst="rect">
            <a:avLst/>
          </a:prstGeom>
        </p:spPr>
        <p:txBody>
          <a:bodyPr>
            <a:spAutoFit/>
          </a:bodyPr>
          <a:lstStyle/>
          <a:p>
            <a:pPr algn="ctr" fontAlgn="auto">
              <a:spcBef>
                <a:spcPts val="0"/>
              </a:spcBef>
              <a:spcAft>
                <a:spcPts val="0"/>
              </a:spcAft>
              <a:defRPr/>
            </a:pPr>
            <a:r>
              <a:rPr lang="en-US" sz="2000" b="1" dirty="0" smtClean="0">
                <a:solidFill>
                  <a:schemeClr val="bg1"/>
                </a:solidFill>
                <a:effectLst>
                  <a:outerShdw blurRad="38100" dist="38100" dir="2700000" algn="tl">
                    <a:srgbClr val="000000">
                      <a:alpha val="43137"/>
                    </a:srgbClr>
                  </a:outerShdw>
                </a:effectLst>
              </a:rPr>
              <a:t>God has given us every incentive by which we can consider Him trustworthy. He paid the ultimate sacrifice by dying for us. How could someone of this magnitude of love not be counted trustworthy in spite of the fact that we may not always see visible and tangible evidences of it.</a:t>
            </a:r>
            <a:endParaRPr lang="en-US" sz="20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ly\My Documents\EVANGELISMO Ilust. Images Multiples\Backgrnd\C-hotr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381000" y="2133600"/>
            <a:ext cx="3200400" cy="1200329"/>
          </a:xfrm>
          <a:prstGeom prst="rect">
            <a:avLst/>
          </a:prstGeom>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For we walk by faith, </a:t>
            </a:r>
          </a:p>
          <a:p>
            <a:r>
              <a:rPr lang="en-US" sz="2400" b="1" dirty="0" smtClean="0">
                <a:solidFill>
                  <a:schemeClr val="bg1"/>
                </a:solidFill>
                <a:effectLst>
                  <a:outerShdw blurRad="38100" dist="38100" dir="2700000" algn="tl">
                    <a:srgbClr val="000000">
                      <a:alpha val="43137"/>
                    </a:srgbClr>
                  </a:outerShdw>
                </a:effectLst>
              </a:rPr>
              <a:t>not by sight </a:t>
            </a:r>
            <a:r>
              <a:rPr lang="en-US" sz="2400" b="1" i="1" dirty="0" smtClean="0">
                <a:solidFill>
                  <a:srgbClr val="FF33CC"/>
                </a:solidFill>
                <a:effectLst>
                  <a:outerShdw blurRad="38100" dist="38100" dir="2700000" algn="tl">
                    <a:srgbClr val="000000">
                      <a:alpha val="43137"/>
                    </a:srgbClr>
                  </a:outerShdw>
                </a:effectLst>
              </a:rPr>
              <a:t>(2 Cor. 5:7). </a:t>
            </a:r>
          </a:p>
        </p:txBody>
      </p:sp>
      <p:sp>
        <p:nvSpPr>
          <p:cNvPr id="5" name="Rectangle 4"/>
          <p:cNvSpPr/>
          <p:nvPr/>
        </p:nvSpPr>
        <p:spPr>
          <a:xfrm>
            <a:off x="304800" y="4800600"/>
            <a:ext cx="8623300" cy="1938992"/>
          </a:xfrm>
          <a:prstGeom prst="rect">
            <a:avLst/>
          </a:prstGeom>
        </p:spPr>
        <p:txBody>
          <a:bodyPr>
            <a:spAutoFit/>
          </a:bodyPr>
          <a:lstStyle/>
          <a:p>
            <a:r>
              <a:rPr lang="en-US" sz="2400" b="1" dirty="0" smtClean="0">
                <a:solidFill>
                  <a:schemeClr val="bg1"/>
                </a:solidFill>
                <a:effectLst>
                  <a:outerShdw blurRad="38100" dist="38100" dir="2700000" algn="tl">
                    <a:srgbClr val="000000">
                      <a:alpha val="43137"/>
                    </a:srgbClr>
                  </a:outerShdw>
                </a:effectLst>
              </a:rPr>
              <a:t>For we walk by faith [we regulate our lives and conduct ourselves by our conviction or belief respecting man's </a:t>
            </a:r>
            <a:r>
              <a:rPr lang="en-US" sz="2400" b="1" u="sng" dirty="0" smtClean="0">
                <a:solidFill>
                  <a:schemeClr val="bg1"/>
                </a:solidFill>
                <a:effectLst>
                  <a:outerShdw blurRad="38100" dist="38100" dir="2700000" algn="tl">
                    <a:srgbClr val="000000">
                      <a:alpha val="43137"/>
                    </a:srgbClr>
                  </a:outerShdw>
                </a:effectLst>
              </a:rPr>
              <a:t>relationship to God</a:t>
            </a:r>
            <a:r>
              <a:rPr lang="en-US" sz="2400" b="1" dirty="0" smtClean="0">
                <a:solidFill>
                  <a:schemeClr val="bg1"/>
                </a:solidFill>
                <a:effectLst>
                  <a:outerShdw blurRad="38100" dist="38100" dir="2700000" algn="tl">
                    <a:srgbClr val="000000">
                      <a:alpha val="43137"/>
                    </a:srgbClr>
                  </a:outerShdw>
                </a:effectLst>
              </a:rPr>
              <a:t> and divine things, </a:t>
            </a:r>
            <a:r>
              <a:rPr lang="en-US" sz="2400" b="1" u="sng" dirty="0" smtClean="0">
                <a:solidFill>
                  <a:schemeClr val="bg1"/>
                </a:solidFill>
                <a:effectLst>
                  <a:outerShdw blurRad="38100" dist="38100" dir="2700000" algn="tl">
                    <a:srgbClr val="000000">
                      <a:alpha val="43137"/>
                    </a:srgbClr>
                  </a:outerShdw>
                </a:effectLst>
              </a:rPr>
              <a:t>with trust</a:t>
            </a:r>
            <a:r>
              <a:rPr lang="en-US" sz="2400" b="1" dirty="0" smtClean="0">
                <a:solidFill>
                  <a:schemeClr val="bg1"/>
                </a:solidFill>
                <a:effectLst>
                  <a:outerShdw blurRad="38100" dist="38100" dir="2700000" algn="tl">
                    <a:srgbClr val="000000">
                      <a:alpha val="43137"/>
                    </a:srgbClr>
                  </a:outerShdw>
                </a:effectLst>
              </a:rPr>
              <a:t> and holy fervor; thus we walk] not by sight or appearance. (Amplified Bible)</a:t>
            </a:r>
            <a:endParaRPr lang="en-US" sz="2400" b="1" dirty="0">
              <a:solidFill>
                <a:schemeClr val="bg1"/>
              </a:solidFill>
              <a:effectLst>
                <a:outerShdw blurRad="38100" dist="38100" dir="2700000" algn="tl">
                  <a:srgbClr val="000000">
                    <a:alpha val="43137"/>
                  </a:srgbClr>
                </a:outerShdw>
              </a:effectLst>
            </a:endParaRPr>
          </a:p>
        </p:txBody>
      </p:sp>
      <p:pic>
        <p:nvPicPr>
          <p:cNvPr id="3074" name="Picture 2" descr="C:\Documents and Settings\Campos\Desktop\ILUSTRACIONES\Evangelism Media Library Images-1-15\Section 04\0604132.jpg"/>
          <p:cNvPicPr>
            <a:picLocks noChangeAspect="1" noChangeArrowheads="1"/>
          </p:cNvPicPr>
          <p:nvPr/>
        </p:nvPicPr>
        <p:blipFill>
          <a:blip r:embed="rId3" cstate="print"/>
          <a:srcRect/>
          <a:stretch>
            <a:fillRect/>
          </a:stretch>
        </p:blipFill>
        <p:spPr bwMode="auto">
          <a:xfrm>
            <a:off x="3878263" y="241300"/>
            <a:ext cx="5113337" cy="4622800"/>
          </a:xfrm>
          <a:prstGeom prst="rect">
            <a:avLst/>
          </a:prstGeom>
          <a:noFill/>
          <a:ln w="9525">
            <a:noFill/>
            <a:miter lim="800000"/>
            <a:headEnd/>
            <a:tailEnd/>
          </a:ln>
        </p:spPr>
      </p:pic>
      <p:sp>
        <p:nvSpPr>
          <p:cNvPr id="7" name="Rectangle 6"/>
          <p:cNvSpPr/>
          <p:nvPr/>
        </p:nvSpPr>
        <p:spPr>
          <a:xfrm>
            <a:off x="381000" y="381000"/>
            <a:ext cx="3276600" cy="830997"/>
          </a:xfrm>
          <a:prstGeom prst="rect">
            <a:avLst/>
          </a:prstGeom>
          <a:ln w="38100">
            <a:solidFill>
              <a:schemeClr val="bg1"/>
            </a:solidFill>
          </a:ln>
        </p:spPr>
        <p:txBody>
          <a:bodyPr wrap="square">
            <a:spAutoFit/>
          </a:bodyPr>
          <a:lstStyle/>
          <a:p>
            <a:pPr algn="ctr"/>
            <a:r>
              <a:rPr lang="en-US" sz="2400" b="1" dirty="0" smtClean="0">
                <a:solidFill>
                  <a:schemeClr val="bg1"/>
                </a:solidFill>
                <a:effectLst>
                  <a:outerShdw blurRad="38100" dist="38100" dir="2700000" algn="tl">
                    <a:srgbClr val="000000">
                      <a:alpha val="43137"/>
                    </a:srgbClr>
                  </a:outerShdw>
                </a:effectLst>
              </a:rPr>
              <a:t>The Life of Trust according to Paul</a:t>
            </a:r>
            <a:endParaRPr lang="en-US" sz="2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4"/>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3000"/>
                                        <p:tgtEl>
                                          <p:spTgt spid="5"/>
                                        </p:tgtEl>
                                      </p:cBhvr>
                                    </p:animEffect>
                                    <p:anim calcmode="lin" valueType="num">
                                      <p:cBhvr>
                                        <p:cTn id="22" dur="3000" fill="hold"/>
                                        <p:tgtEl>
                                          <p:spTgt spid="5"/>
                                        </p:tgtEl>
                                        <p:attrNameLst>
                                          <p:attrName>ppt_x</p:attrName>
                                        </p:attrNameLst>
                                      </p:cBhvr>
                                      <p:tavLst>
                                        <p:tav tm="0">
                                          <p:val>
                                            <p:strVal val="#ppt_x"/>
                                          </p:val>
                                        </p:tav>
                                        <p:tav tm="100000">
                                          <p:val>
                                            <p:strVal val="#ppt_x"/>
                                          </p:val>
                                        </p:tav>
                                      </p:tavLst>
                                    </p:anim>
                                    <p:anim calcmode="lin" valueType="num">
                                      <p:cBhvr>
                                        <p:cTn id="23" dur="2700" decel="100000" fill="hold"/>
                                        <p:tgtEl>
                                          <p:spTgt spid="5"/>
                                        </p:tgtEl>
                                        <p:attrNameLst>
                                          <p:attrName>ppt_y</p:attrName>
                                        </p:attrNameLst>
                                      </p:cBhvr>
                                      <p:tavLst>
                                        <p:tav tm="0">
                                          <p:val>
                                            <p:strVal val="#ppt_y+1"/>
                                          </p:val>
                                        </p:tav>
                                        <p:tav tm="100000">
                                          <p:val>
                                            <p:strVal val="#ppt_y-.03"/>
                                          </p:val>
                                        </p:tav>
                                      </p:tavLst>
                                    </p:anim>
                                    <p:anim calcmode="lin" valueType="num">
                                      <p:cBhvr>
                                        <p:cTn id="24"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Campos\Desktop\ILUSTRACIONES\Evangelism Media Library Images-1-15\Section 02\060217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7800" y="46038"/>
            <a:ext cx="4699000" cy="5324535"/>
          </a:xfrm>
          <a:prstGeom prst="rect">
            <a:avLst/>
          </a:prstGeom>
        </p:spPr>
        <p:txBody>
          <a:bodyPr wrap="square">
            <a:spAutoFit/>
          </a:bodyPr>
          <a:lstStyle/>
          <a:p>
            <a:pPr>
              <a:defRPr/>
            </a:pPr>
            <a:r>
              <a:rPr lang="en-US" sz="2000" b="1" dirty="0" smtClean="0">
                <a:solidFill>
                  <a:srgbClr val="FFFF00"/>
                </a:solidFill>
                <a:effectLst>
                  <a:outerShdw blurRad="38100" dist="38100" dir="2700000" algn="tl">
                    <a:srgbClr val="000000">
                      <a:alpha val="43137"/>
                    </a:srgbClr>
                  </a:outerShdw>
                </a:effectLst>
              </a:rPr>
              <a:t>2 Cor. 4</a:t>
            </a:r>
          </a:p>
          <a:p>
            <a:pPr>
              <a:defRPr/>
            </a:pPr>
            <a:r>
              <a:rPr lang="en-US" sz="2000" b="1" dirty="0" smtClean="0">
                <a:solidFill>
                  <a:srgbClr val="FFFF00"/>
                </a:solidFill>
                <a:effectLst>
                  <a:outerShdw blurRad="38100" dist="38100" dir="2700000" algn="tl">
                    <a:srgbClr val="000000">
                      <a:alpha val="43137"/>
                    </a:srgbClr>
                  </a:outerShdw>
                </a:effectLst>
              </a:rPr>
              <a:t>16 For which cause we faint not; but though our outward man perish, yet the inward man is renewed day by day.</a:t>
            </a:r>
          </a:p>
          <a:p>
            <a:pPr>
              <a:defRPr/>
            </a:pPr>
            <a:endParaRPr lang="en-US" sz="2000" b="1" dirty="0" smtClean="0">
              <a:solidFill>
                <a:srgbClr val="FFFF00"/>
              </a:solidFill>
              <a:effectLst>
                <a:outerShdw blurRad="38100" dist="38100" dir="2700000" algn="tl">
                  <a:srgbClr val="000000">
                    <a:alpha val="43137"/>
                  </a:srgbClr>
                </a:outerShdw>
              </a:effectLst>
            </a:endParaRPr>
          </a:p>
          <a:p>
            <a:pPr>
              <a:defRPr/>
            </a:pPr>
            <a:r>
              <a:rPr lang="en-US" sz="2000" b="1" dirty="0" smtClean="0">
                <a:solidFill>
                  <a:srgbClr val="FFFF00"/>
                </a:solidFill>
                <a:effectLst>
                  <a:outerShdw blurRad="38100" dist="38100" dir="2700000" algn="tl">
                    <a:srgbClr val="000000">
                      <a:alpha val="43137"/>
                    </a:srgbClr>
                  </a:outerShdw>
                </a:effectLst>
              </a:rPr>
              <a:t>17 For our light affliction, which is but for a moment, </a:t>
            </a:r>
            <a:r>
              <a:rPr lang="en-US" sz="2000" b="1" dirty="0" err="1" smtClean="0">
                <a:solidFill>
                  <a:srgbClr val="FFFF00"/>
                </a:solidFill>
                <a:effectLst>
                  <a:outerShdw blurRad="38100" dist="38100" dir="2700000" algn="tl">
                    <a:srgbClr val="000000">
                      <a:alpha val="43137"/>
                    </a:srgbClr>
                  </a:outerShdw>
                </a:effectLst>
              </a:rPr>
              <a:t>worketh</a:t>
            </a:r>
            <a:r>
              <a:rPr lang="en-US" sz="2000" b="1" dirty="0" smtClean="0">
                <a:solidFill>
                  <a:srgbClr val="FFFF00"/>
                </a:solidFill>
                <a:effectLst>
                  <a:outerShdw blurRad="38100" dist="38100" dir="2700000" algn="tl">
                    <a:srgbClr val="000000">
                      <a:alpha val="43137"/>
                    </a:srgbClr>
                  </a:outerShdw>
                </a:effectLst>
              </a:rPr>
              <a:t> for us a far more exceeding and eternal weight of glory;</a:t>
            </a:r>
          </a:p>
          <a:p>
            <a:pPr>
              <a:defRPr/>
            </a:pPr>
            <a:endParaRPr lang="en-US" sz="2000" b="1" dirty="0" smtClean="0">
              <a:solidFill>
                <a:srgbClr val="FFFF00"/>
              </a:solidFill>
              <a:effectLst>
                <a:outerShdw blurRad="38100" dist="38100" dir="2700000" algn="tl">
                  <a:srgbClr val="000000">
                    <a:alpha val="43137"/>
                  </a:srgbClr>
                </a:outerShdw>
              </a:effectLst>
            </a:endParaRPr>
          </a:p>
          <a:p>
            <a:pPr>
              <a:defRPr/>
            </a:pPr>
            <a:r>
              <a:rPr lang="en-US" sz="2000" b="1" dirty="0" smtClean="0">
                <a:solidFill>
                  <a:srgbClr val="FFFF00"/>
                </a:solidFill>
                <a:effectLst>
                  <a:outerShdw blurRad="38100" dist="38100" dir="2700000" algn="tl">
                    <a:srgbClr val="000000">
                      <a:alpha val="43137"/>
                    </a:srgbClr>
                  </a:outerShdw>
                </a:effectLst>
              </a:rPr>
              <a:t>18 While </a:t>
            </a:r>
            <a:r>
              <a:rPr lang="en-US" sz="2000" b="1" u="sng" dirty="0" smtClean="0">
                <a:solidFill>
                  <a:srgbClr val="FFFF00"/>
                </a:solidFill>
                <a:effectLst>
                  <a:outerShdw blurRad="38100" dist="38100" dir="2700000" algn="tl">
                    <a:srgbClr val="000000">
                      <a:alpha val="43137"/>
                    </a:srgbClr>
                  </a:outerShdw>
                </a:effectLst>
              </a:rPr>
              <a:t>we look not at the things which are seen, but at the things which are not seen</a:t>
            </a:r>
            <a:r>
              <a:rPr lang="en-US" sz="2000" b="1" dirty="0" smtClean="0">
                <a:solidFill>
                  <a:srgbClr val="FFFF00"/>
                </a:solidFill>
                <a:effectLst>
                  <a:outerShdw blurRad="38100" dist="38100" dir="2700000" algn="tl">
                    <a:srgbClr val="000000">
                      <a:alpha val="43137"/>
                    </a:srgbClr>
                  </a:outerShdw>
                </a:effectLst>
              </a:rPr>
              <a:t>: for the things which are seen are temporal; but the things which are not seen are eternal.</a:t>
            </a:r>
            <a:endParaRPr lang="en-US" sz="2000" b="1" dirty="0">
              <a:solidFill>
                <a:srgbClr val="FFFF0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Campos\Desktop\ILUSTRACIONES\EVANGELISMO=Images Multiples\Backgrnd\S-blu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2" descr="F020"/>
          <p:cNvPicPr>
            <a:picLocks noChangeAspect="1" noChangeArrowheads="1"/>
          </p:cNvPicPr>
          <p:nvPr/>
        </p:nvPicPr>
        <p:blipFill>
          <a:blip r:embed="rId3" cstate="print"/>
          <a:srcRect/>
          <a:stretch>
            <a:fillRect/>
          </a:stretch>
        </p:blipFill>
        <p:spPr bwMode="auto">
          <a:xfrm>
            <a:off x="3962400" y="533400"/>
            <a:ext cx="4800600" cy="3886200"/>
          </a:xfrm>
          <a:prstGeom prst="rect">
            <a:avLst/>
          </a:prstGeom>
          <a:noFill/>
          <a:ln w="28575">
            <a:solidFill>
              <a:schemeClr val="bg1"/>
            </a:solidFill>
            <a:miter lim="800000"/>
            <a:headEnd/>
            <a:tailEnd/>
          </a:ln>
        </p:spPr>
      </p:pic>
      <p:sp>
        <p:nvSpPr>
          <p:cNvPr id="3" name="Rectangle 2"/>
          <p:cNvSpPr/>
          <p:nvPr/>
        </p:nvSpPr>
        <p:spPr>
          <a:xfrm>
            <a:off x="304800" y="228600"/>
            <a:ext cx="3657600" cy="4524315"/>
          </a:xfrm>
          <a:prstGeom prst="rect">
            <a:avLst/>
          </a:prstGeom>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16 That is why we never give up. Though our bodies are dying, our spirits are[e] being renewed every day. </a:t>
            </a:r>
          </a:p>
          <a:p>
            <a:r>
              <a:rPr lang="en-US" sz="2400" b="1" dirty="0" smtClean="0">
                <a:solidFill>
                  <a:schemeClr val="bg1"/>
                </a:solidFill>
                <a:effectLst>
                  <a:outerShdw blurRad="38100" dist="38100" dir="2700000" algn="tl">
                    <a:srgbClr val="000000">
                      <a:alpha val="43137"/>
                    </a:srgbClr>
                  </a:outerShdw>
                </a:effectLst>
              </a:rPr>
              <a:t>17 For our present troubles are small and won’t last very long. Yet they produce for us a glory that vastly outweighs them and will last forever! </a:t>
            </a:r>
            <a:endParaRPr lang="en-US" sz="24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228600" y="4724400"/>
            <a:ext cx="8686800" cy="1569660"/>
          </a:xfrm>
          <a:prstGeom prst="rect">
            <a:avLst/>
          </a:prstGeom>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18 So we don’t look at the troubles we can see now; rather, we fix our gaze on things that cannot be seen. For the things we see now will soon be gone, but the things we cannot see will last forever. (New Living Translation)</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8"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par>
                          <p:cTn id="13" fill="hold">
                            <p:stCondLst>
                              <p:cond delay="7000"/>
                            </p:stCondLst>
                            <p:childTnLst>
                              <p:par>
                                <p:cTn id="14" presetID="8"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Campos\Desktop\ILUSTRACIONES\EVANGELISMO=Images Multiples\Backgrnd\G-gra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52400" y="1219200"/>
            <a:ext cx="3657600" cy="3785652"/>
          </a:xfrm>
          <a:prstGeom prst="rect">
            <a:avLst/>
          </a:prstGeom>
        </p:spPr>
        <p:txBody>
          <a:bodyPr wrap="square">
            <a:spAutoFit/>
          </a:bodyPr>
          <a:lstStyle/>
          <a:p>
            <a:pPr hangingPunct="0">
              <a:defRPr/>
            </a:pPr>
            <a:r>
              <a:rPr lang="en-US" sz="2400" b="1" i="1" dirty="0" smtClean="0">
                <a:solidFill>
                  <a:schemeClr val="bg1"/>
                </a:solidFill>
                <a:latin typeface="+mn-lt"/>
              </a:rPr>
              <a:t>"(As it is written, I have made thee a father of many nations,) before him whom he believed, even God even God, who </a:t>
            </a:r>
            <a:r>
              <a:rPr lang="en-US" sz="2400" b="1" i="1" dirty="0" err="1" smtClean="0">
                <a:solidFill>
                  <a:schemeClr val="bg1"/>
                </a:solidFill>
                <a:latin typeface="+mn-lt"/>
              </a:rPr>
              <a:t>quickeneth</a:t>
            </a:r>
            <a:r>
              <a:rPr lang="en-US" sz="2400" b="1" i="1" dirty="0" smtClean="0">
                <a:solidFill>
                  <a:schemeClr val="bg1"/>
                </a:solidFill>
                <a:latin typeface="+mn-lt"/>
              </a:rPr>
              <a:t> the dead, and </a:t>
            </a:r>
            <a:r>
              <a:rPr lang="en-US" sz="2400" b="1" i="1" dirty="0" err="1" smtClean="0">
                <a:solidFill>
                  <a:schemeClr val="bg1"/>
                </a:solidFill>
                <a:latin typeface="+mn-lt"/>
              </a:rPr>
              <a:t>calleth</a:t>
            </a:r>
            <a:r>
              <a:rPr lang="en-US" sz="2400" b="1" i="1" dirty="0" smtClean="0">
                <a:solidFill>
                  <a:schemeClr val="bg1"/>
                </a:solidFill>
                <a:latin typeface="+mn-lt"/>
              </a:rPr>
              <a:t> those things that be not as though they were."</a:t>
            </a:r>
            <a:r>
              <a:rPr lang="en-US" sz="2400" b="1" dirty="0" smtClean="0">
                <a:solidFill>
                  <a:schemeClr val="bg1"/>
                </a:solidFill>
                <a:latin typeface="+mn-lt"/>
              </a:rPr>
              <a:t> (Rom. 4:17b) </a:t>
            </a:r>
          </a:p>
          <a:p>
            <a:pPr hangingPunct="0">
              <a:defRPr/>
            </a:pPr>
            <a:endParaRPr lang="en-US" sz="2400" dirty="0">
              <a:solidFill>
                <a:schemeClr val="bg1"/>
              </a:solidFill>
            </a:endParaRPr>
          </a:p>
        </p:txBody>
      </p:sp>
      <p:pic>
        <p:nvPicPr>
          <p:cNvPr id="4098" name="Picture 2" descr="C:\Documents and Settings\Campos\Desktop\ILUSTRACIONES\Evangelism Media Library Images-1-15\Section 04\0604101.jpg"/>
          <p:cNvPicPr>
            <a:picLocks noChangeAspect="1" noChangeArrowheads="1"/>
          </p:cNvPicPr>
          <p:nvPr/>
        </p:nvPicPr>
        <p:blipFill>
          <a:blip r:embed="rId3" cstate="print"/>
          <a:srcRect/>
          <a:stretch>
            <a:fillRect/>
          </a:stretch>
        </p:blipFill>
        <p:spPr bwMode="auto">
          <a:xfrm>
            <a:off x="4038600" y="76200"/>
            <a:ext cx="5029200" cy="6707696"/>
          </a:xfrm>
          <a:prstGeom prst="rect">
            <a:avLst/>
          </a:prstGeom>
          <a:noFill/>
          <a:ln w="28575">
            <a:solidFill>
              <a:srgbClr val="FFC000"/>
            </a:solidFill>
          </a:ln>
        </p:spPr>
      </p:pic>
      <p:sp>
        <p:nvSpPr>
          <p:cNvPr id="3" name="Rectangle 2"/>
          <p:cNvSpPr/>
          <p:nvPr/>
        </p:nvSpPr>
        <p:spPr>
          <a:xfrm>
            <a:off x="1371600" y="228600"/>
            <a:ext cx="4152099" cy="461665"/>
          </a:xfrm>
          <a:prstGeom prst="rect">
            <a:avLst/>
          </a:prstGeom>
          <a:ln w="28575">
            <a:solidFill>
              <a:schemeClr val="bg1"/>
            </a:solidFill>
          </a:ln>
          <a:effectLst>
            <a:outerShdw blurRad="50800" dist="38100" dir="2700000" algn="tl" rotWithShape="0">
              <a:prstClr val="black"/>
            </a:outerShdw>
          </a:effectLst>
        </p:spPr>
        <p:txBody>
          <a:bodyPr wrap="square">
            <a:spAutoFit/>
          </a:bodyPr>
          <a:lstStyle/>
          <a:p>
            <a:pPr algn="ctr"/>
            <a:r>
              <a:rPr lang="en-US" sz="2400" b="1" dirty="0" smtClean="0">
                <a:solidFill>
                  <a:schemeClr val="bg1"/>
                </a:solidFill>
                <a:effectLst>
                  <a:outerShdw blurRad="38100" dist="38100" dir="2700000" algn="tl">
                    <a:srgbClr val="000000">
                      <a:alpha val="43137"/>
                    </a:srgbClr>
                  </a:outerShdw>
                </a:effectLst>
              </a:rPr>
              <a:t>Abraham’s Faith</a:t>
            </a:r>
            <a:endParaRPr lang="en-US" sz="2400" i="1" dirty="0">
              <a:solidFill>
                <a:srgbClr val="FF66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2000"/>
                                        <p:tgtEl>
                                          <p:spTgt spid="4098"/>
                                        </p:tgtEl>
                                      </p:cBhvr>
                                    </p:animEffect>
                                  </p:childTnLst>
                                </p:cTn>
                              </p:par>
                              <p:par>
                                <p:cTn id="8" presetID="3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anim calcmode="lin" valueType="num">
                                      <p:cBhvr>
                                        <p:cTn id="11" dur="2000" fill="hold"/>
                                        <p:tgtEl>
                                          <p:spTgt spid="3"/>
                                        </p:tgtEl>
                                        <p:attrNameLst>
                                          <p:attrName>style.rotation</p:attrName>
                                        </p:attrNameLst>
                                      </p:cBhvr>
                                      <p:tavLst>
                                        <p:tav tm="0">
                                          <p:val>
                                            <p:fltVal val="720"/>
                                          </p:val>
                                        </p:tav>
                                        <p:tav tm="100000">
                                          <p:val>
                                            <p:fltVal val="0"/>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ppt_w</p:attrName>
                                        </p:attrNameLst>
                                      </p:cBhvr>
                                      <p:tavLst>
                                        <p:tav tm="0">
                                          <p:val>
                                            <p:fltVal val="0"/>
                                          </p:val>
                                        </p:tav>
                                        <p:tav tm="100000">
                                          <p:val>
                                            <p:strVal val="#ppt_w"/>
                                          </p:val>
                                        </p:tav>
                                      </p:tavLst>
                                    </p:anim>
                                  </p:childTnLst>
                                </p:cTn>
                              </p:par>
                            </p:childTnLst>
                          </p:cTn>
                        </p:par>
                        <p:par>
                          <p:cTn id="14" fill="hold">
                            <p:stCondLst>
                              <p:cond delay="2000"/>
                            </p:stCondLst>
                            <p:childTnLst>
                              <p:par>
                                <p:cTn id="15" presetID="2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Campos\Desktop\ILUSTRACIONES\EVANGELISMO=Images Multiples\Backgrnd\G-gra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52400" y="1676400"/>
            <a:ext cx="3657600" cy="2677656"/>
          </a:xfrm>
          <a:prstGeom prst="rect">
            <a:avLst/>
          </a:prstGeom>
        </p:spPr>
        <p:txBody>
          <a:bodyPr wrap="square">
            <a:spAutoFit/>
          </a:bodyPr>
          <a:lstStyle/>
          <a:p>
            <a:pPr hangingPunct="0">
              <a:defRPr/>
            </a:pPr>
            <a:r>
              <a:rPr lang="en-US" sz="2400" b="1" i="1" dirty="0" smtClean="0">
                <a:solidFill>
                  <a:schemeClr val="bg1"/>
                </a:solidFill>
                <a:latin typeface="+mn-lt"/>
              </a:rPr>
              <a:t>"Who </a:t>
            </a:r>
            <a:r>
              <a:rPr lang="en-US" sz="2400" b="1" i="1" u="sng" dirty="0" smtClean="0">
                <a:solidFill>
                  <a:schemeClr val="bg1"/>
                </a:solidFill>
                <a:latin typeface="+mn-lt"/>
              </a:rPr>
              <a:t>against hope believed in hope</a:t>
            </a:r>
            <a:r>
              <a:rPr lang="en-US" sz="2400" b="1" i="1" dirty="0" smtClean="0">
                <a:solidFill>
                  <a:schemeClr val="bg1"/>
                </a:solidFill>
                <a:latin typeface="+mn-lt"/>
              </a:rPr>
              <a:t>, that he might become the father of many nations, according to that which was spoken, so shall they seed be." (Rom. 4:18).</a:t>
            </a:r>
            <a:endParaRPr lang="en-US" sz="2400" dirty="0">
              <a:solidFill>
                <a:schemeClr val="bg1"/>
              </a:solidFill>
            </a:endParaRPr>
          </a:p>
        </p:txBody>
      </p:sp>
      <p:pic>
        <p:nvPicPr>
          <p:cNvPr id="4098" name="Picture 2" descr="C:\Documents and Settings\Campos\Desktop\ILUSTRACIONES\Evangelism Media Library Images-1-15\Section 04\0604101.jpg"/>
          <p:cNvPicPr>
            <a:picLocks noChangeAspect="1" noChangeArrowheads="1"/>
          </p:cNvPicPr>
          <p:nvPr/>
        </p:nvPicPr>
        <p:blipFill>
          <a:blip r:embed="rId3" cstate="print"/>
          <a:srcRect/>
          <a:stretch>
            <a:fillRect/>
          </a:stretch>
        </p:blipFill>
        <p:spPr bwMode="auto">
          <a:xfrm>
            <a:off x="4038600" y="76200"/>
            <a:ext cx="5029200" cy="6707696"/>
          </a:xfrm>
          <a:prstGeom prst="rect">
            <a:avLst/>
          </a:prstGeom>
          <a:noFill/>
          <a:ln w="28575">
            <a:solidFill>
              <a:srgbClr val="FFC000"/>
            </a:solidFill>
          </a:ln>
        </p:spPr>
      </p:pic>
      <p:sp>
        <p:nvSpPr>
          <p:cNvPr id="3" name="Rectangle 2"/>
          <p:cNvSpPr/>
          <p:nvPr/>
        </p:nvSpPr>
        <p:spPr>
          <a:xfrm>
            <a:off x="1371600" y="228600"/>
            <a:ext cx="4152099" cy="461665"/>
          </a:xfrm>
          <a:prstGeom prst="rect">
            <a:avLst/>
          </a:prstGeom>
          <a:ln w="28575">
            <a:solidFill>
              <a:schemeClr val="bg1"/>
            </a:solidFill>
          </a:ln>
          <a:effectLst>
            <a:outerShdw blurRad="50800" dist="38100" dir="2700000" algn="tl" rotWithShape="0">
              <a:prstClr val="black"/>
            </a:outerShdw>
          </a:effectLst>
        </p:spPr>
        <p:txBody>
          <a:bodyPr wrap="square">
            <a:spAutoFit/>
          </a:bodyPr>
          <a:lstStyle/>
          <a:p>
            <a:pPr algn="ctr"/>
            <a:r>
              <a:rPr lang="en-US" sz="2400" b="1" dirty="0" smtClean="0">
                <a:solidFill>
                  <a:schemeClr val="bg1"/>
                </a:solidFill>
                <a:effectLst>
                  <a:outerShdw blurRad="38100" dist="38100" dir="2700000" algn="tl">
                    <a:srgbClr val="000000">
                      <a:alpha val="43137"/>
                    </a:srgbClr>
                  </a:outerShdw>
                </a:effectLst>
              </a:rPr>
              <a:t>Abraham’s Faith</a:t>
            </a:r>
            <a:endParaRPr lang="en-US" sz="2400" i="1" dirty="0">
              <a:solidFill>
                <a:srgbClr val="FF66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2000"/>
                                        <p:tgtEl>
                                          <p:spTgt spid="4098"/>
                                        </p:tgtEl>
                                      </p:cBhvr>
                                    </p:animEffect>
                                  </p:childTnLst>
                                </p:cTn>
                              </p:par>
                              <p:par>
                                <p:cTn id="8" presetID="3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anim calcmode="lin" valueType="num">
                                      <p:cBhvr>
                                        <p:cTn id="11" dur="2000" fill="hold"/>
                                        <p:tgtEl>
                                          <p:spTgt spid="3"/>
                                        </p:tgtEl>
                                        <p:attrNameLst>
                                          <p:attrName>style.rotation</p:attrName>
                                        </p:attrNameLst>
                                      </p:cBhvr>
                                      <p:tavLst>
                                        <p:tav tm="0">
                                          <p:val>
                                            <p:fltVal val="720"/>
                                          </p:val>
                                        </p:tav>
                                        <p:tav tm="100000">
                                          <p:val>
                                            <p:fltVal val="0"/>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ppt_w</p:attrName>
                                        </p:attrNameLst>
                                      </p:cBhvr>
                                      <p:tavLst>
                                        <p:tav tm="0">
                                          <p:val>
                                            <p:fltVal val="0"/>
                                          </p:val>
                                        </p:tav>
                                        <p:tav tm="100000">
                                          <p:val>
                                            <p:strVal val="#ppt_w"/>
                                          </p:val>
                                        </p:tav>
                                      </p:tavLst>
                                    </p:anim>
                                  </p:childTnLst>
                                </p:cTn>
                              </p:par>
                            </p:childTnLst>
                          </p:cTn>
                        </p:par>
                        <p:par>
                          <p:cTn id="14" fill="hold">
                            <p:stCondLst>
                              <p:cond delay="2000"/>
                            </p:stCondLst>
                            <p:childTnLst>
                              <p:par>
                                <p:cTn id="15" presetID="2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Campos\Desktop\ILUSTRACIONES\EVANGELISMO=Images Multiples\Backgrnd\G-gra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52400" y="1447800"/>
            <a:ext cx="3657600" cy="4154984"/>
          </a:xfrm>
          <a:prstGeom prst="rect">
            <a:avLst/>
          </a:prstGeom>
        </p:spPr>
        <p:txBody>
          <a:bodyPr wrap="square">
            <a:spAutoFit/>
          </a:bodyPr>
          <a:lstStyle/>
          <a:p>
            <a:pPr hangingPunct="0">
              <a:defRPr/>
            </a:pPr>
            <a:r>
              <a:rPr lang="en-US" sz="2400" b="1" i="1" dirty="0" smtClean="0">
                <a:solidFill>
                  <a:schemeClr val="bg1"/>
                </a:solidFill>
                <a:latin typeface="+mn-lt"/>
              </a:rPr>
              <a:t>"And being not weak in faith, he CONSIDERED NOT his own body now dead, when he was about a hundred years old, neither yet the deadness of Sarah's womb. He </a:t>
            </a:r>
            <a:r>
              <a:rPr lang="en-US" sz="2400" b="1" i="1" u="sng" dirty="0" smtClean="0">
                <a:solidFill>
                  <a:schemeClr val="bg1"/>
                </a:solidFill>
                <a:latin typeface="+mn-lt"/>
              </a:rPr>
              <a:t>staggered not </a:t>
            </a:r>
            <a:r>
              <a:rPr lang="en-US" sz="2400" b="1" i="1" dirty="0" smtClean="0">
                <a:solidFill>
                  <a:schemeClr val="bg1"/>
                </a:solidFill>
                <a:latin typeface="+mn-lt"/>
              </a:rPr>
              <a:t>at the promise of God through unbelief; but was strong in faith giving glory to God." (Rom. 4:19-20)</a:t>
            </a:r>
          </a:p>
        </p:txBody>
      </p:sp>
      <p:pic>
        <p:nvPicPr>
          <p:cNvPr id="4098" name="Picture 2" descr="C:\Documents and Settings\Campos\Desktop\ILUSTRACIONES\Evangelism Media Library Images-1-15\Section 04\0604101.jpg"/>
          <p:cNvPicPr>
            <a:picLocks noChangeAspect="1" noChangeArrowheads="1"/>
          </p:cNvPicPr>
          <p:nvPr/>
        </p:nvPicPr>
        <p:blipFill>
          <a:blip r:embed="rId3" cstate="print"/>
          <a:srcRect/>
          <a:stretch>
            <a:fillRect/>
          </a:stretch>
        </p:blipFill>
        <p:spPr bwMode="auto">
          <a:xfrm>
            <a:off x="4038600" y="76200"/>
            <a:ext cx="5029200" cy="6707696"/>
          </a:xfrm>
          <a:prstGeom prst="rect">
            <a:avLst/>
          </a:prstGeom>
          <a:noFill/>
          <a:ln w="28575">
            <a:solidFill>
              <a:srgbClr val="FFC000"/>
            </a:solidFill>
          </a:ln>
        </p:spPr>
      </p:pic>
      <p:sp>
        <p:nvSpPr>
          <p:cNvPr id="3" name="Rectangle 2"/>
          <p:cNvSpPr/>
          <p:nvPr/>
        </p:nvSpPr>
        <p:spPr>
          <a:xfrm>
            <a:off x="1371600" y="228600"/>
            <a:ext cx="4152099" cy="461665"/>
          </a:xfrm>
          <a:prstGeom prst="rect">
            <a:avLst/>
          </a:prstGeom>
          <a:ln w="28575">
            <a:solidFill>
              <a:schemeClr val="bg1"/>
            </a:solidFill>
          </a:ln>
          <a:effectLst>
            <a:outerShdw blurRad="50800" dist="38100" dir="2700000" algn="tl" rotWithShape="0">
              <a:prstClr val="black"/>
            </a:outerShdw>
          </a:effectLst>
        </p:spPr>
        <p:txBody>
          <a:bodyPr wrap="square">
            <a:spAutoFit/>
          </a:bodyPr>
          <a:lstStyle/>
          <a:p>
            <a:pPr algn="ctr"/>
            <a:r>
              <a:rPr lang="en-US" sz="2400" b="1" dirty="0" smtClean="0">
                <a:solidFill>
                  <a:schemeClr val="bg1"/>
                </a:solidFill>
                <a:effectLst>
                  <a:outerShdw blurRad="38100" dist="38100" dir="2700000" algn="tl">
                    <a:srgbClr val="000000">
                      <a:alpha val="43137"/>
                    </a:srgbClr>
                  </a:outerShdw>
                </a:effectLst>
              </a:rPr>
              <a:t>Abraham’s Faith</a:t>
            </a:r>
            <a:endParaRPr lang="en-US" sz="2400" i="1" dirty="0">
              <a:solidFill>
                <a:srgbClr val="FF66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2000"/>
                                        <p:tgtEl>
                                          <p:spTgt spid="4098"/>
                                        </p:tgtEl>
                                      </p:cBhvr>
                                    </p:animEffect>
                                  </p:childTnLst>
                                </p:cTn>
                              </p:par>
                              <p:par>
                                <p:cTn id="8" presetID="3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anim calcmode="lin" valueType="num">
                                      <p:cBhvr>
                                        <p:cTn id="11" dur="2000" fill="hold"/>
                                        <p:tgtEl>
                                          <p:spTgt spid="3"/>
                                        </p:tgtEl>
                                        <p:attrNameLst>
                                          <p:attrName>style.rotation</p:attrName>
                                        </p:attrNameLst>
                                      </p:cBhvr>
                                      <p:tavLst>
                                        <p:tav tm="0">
                                          <p:val>
                                            <p:fltVal val="720"/>
                                          </p:val>
                                        </p:tav>
                                        <p:tav tm="100000">
                                          <p:val>
                                            <p:fltVal val="0"/>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ppt_w</p:attrName>
                                        </p:attrNameLst>
                                      </p:cBhvr>
                                      <p:tavLst>
                                        <p:tav tm="0">
                                          <p:val>
                                            <p:fltVal val="0"/>
                                          </p:val>
                                        </p:tav>
                                        <p:tav tm="100000">
                                          <p:val>
                                            <p:strVal val="#ppt_w"/>
                                          </p:val>
                                        </p:tav>
                                      </p:tavLst>
                                    </p:anim>
                                  </p:childTnLst>
                                </p:cTn>
                              </p:par>
                            </p:childTnLst>
                          </p:cTn>
                        </p:par>
                        <p:par>
                          <p:cTn id="14" fill="hold">
                            <p:stCondLst>
                              <p:cond delay="2000"/>
                            </p:stCondLst>
                            <p:childTnLst>
                              <p:par>
                                <p:cTn id="15" presetID="2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ly\My Documents\EVANGELISMO Ilust. Images Multiples\Backgrnd\C-hotr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381000" y="2133600"/>
            <a:ext cx="3200400" cy="1200329"/>
          </a:xfrm>
          <a:prstGeom prst="rect">
            <a:avLst/>
          </a:prstGeom>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For we walk by faith, </a:t>
            </a:r>
          </a:p>
          <a:p>
            <a:r>
              <a:rPr lang="en-US" sz="2400" b="1" dirty="0" smtClean="0">
                <a:solidFill>
                  <a:schemeClr val="bg1"/>
                </a:solidFill>
                <a:effectLst>
                  <a:outerShdw blurRad="38100" dist="38100" dir="2700000" algn="tl">
                    <a:srgbClr val="000000">
                      <a:alpha val="43137"/>
                    </a:srgbClr>
                  </a:outerShdw>
                </a:effectLst>
              </a:rPr>
              <a:t>not by sight </a:t>
            </a:r>
            <a:r>
              <a:rPr lang="en-US" sz="2400" b="1" i="1" dirty="0" smtClean="0">
                <a:solidFill>
                  <a:srgbClr val="FF33CC"/>
                </a:solidFill>
                <a:effectLst>
                  <a:outerShdw blurRad="38100" dist="38100" dir="2700000" algn="tl">
                    <a:srgbClr val="000000">
                      <a:alpha val="43137"/>
                    </a:srgbClr>
                  </a:outerShdw>
                </a:effectLst>
              </a:rPr>
              <a:t>(2 Cor. 5:7). </a:t>
            </a:r>
          </a:p>
        </p:txBody>
      </p:sp>
      <p:sp>
        <p:nvSpPr>
          <p:cNvPr id="5" name="Rectangle 4"/>
          <p:cNvSpPr/>
          <p:nvPr/>
        </p:nvSpPr>
        <p:spPr>
          <a:xfrm>
            <a:off x="304800" y="4800600"/>
            <a:ext cx="8623300" cy="1938992"/>
          </a:xfrm>
          <a:prstGeom prst="rect">
            <a:avLst/>
          </a:prstGeom>
        </p:spPr>
        <p:txBody>
          <a:bodyPr>
            <a:spAutoFit/>
          </a:bodyPr>
          <a:lstStyle/>
          <a:p>
            <a:r>
              <a:rPr lang="en-US" sz="2400" b="1" dirty="0" smtClean="0">
                <a:solidFill>
                  <a:schemeClr val="bg1"/>
                </a:solidFill>
                <a:effectLst>
                  <a:outerShdw blurRad="38100" dist="38100" dir="2700000" algn="tl">
                    <a:srgbClr val="000000">
                      <a:alpha val="43137"/>
                    </a:srgbClr>
                  </a:outerShdw>
                </a:effectLst>
              </a:rPr>
              <a:t>For we walk by faith [we regulate our lives and conduct ourselves by our conviction or belief respecting man's </a:t>
            </a:r>
            <a:r>
              <a:rPr lang="en-US" sz="2400" b="1" u="sng" dirty="0" smtClean="0">
                <a:solidFill>
                  <a:schemeClr val="bg1"/>
                </a:solidFill>
                <a:effectLst>
                  <a:outerShdw blurRad="38100" dist="38100" dir="2700000" algn="tl">
                    <a:srgbClr val="000000">
                      <a:alpha val="43137"/>
                    </a:srgbClr>
                  </a:outerShdw>
                </a:effectLst>
              </a:rPr>
              <a:t>relationship to God</a:t>
            </a:r>
            <a:r>
              <a:rPr lang="en-US" sz="2400" b="1" dirty="0" smtClean="0">
                <a:solidFill>
                  <a:schemeClr val="bg1"/>
                </a:solidFill>
                <a:effectLst>
                  <a:outerShdw blurRad="38100" dist="38100" dir="2700000" algn="tl">
                    <a:srgbClr val="000000">
                      <a:alpha val="43137"/>
                    </a:srgbClr>
                  </a:outerShdw>
                </a:effectLst>
              </a:rPr>
              <a:t> and divine things, </a:t>
            </a:r>
            <a:r>
              <a:rPr lang="en-US" sz="2400" b="1" u="sng" dirty="0" smtClean="0">
                <a:solidFill>
                  <a:schemeClr val="bg1"/>
                </a:solidFill>
                <a:effectLst>
                  <a:outerShdw blurRad="38100" dist="38100" dir="2700000" algn="tl">
                    <a:srgbClr val="000000">
                      <a:alpha val="43137"/>
                    </a:srgbClr>
                  </a:outerShdw>
                </a:effectLst>
              </a:rPr>
              <a:t>with trust</a:t>
            </a:r>
            <a:r>
              <a:rPr lang="en-US" sz="2400" b="1" dirty="0" smtClean="0">
                <a:solidFill>
                  <a:schemeClr val="bg1"/>
                </a:solidFill>
                <a:effectLst>
                  <a:outerShdw blurRad="38100" dist="38100" dir="2700000" algn="tl">
                    <a:srgbClr val="000000">
                      <a:alpha val="43137"/>
                    </a:srgbClr>
                  </a:outerShdw>
                </a:effectLst>
              </a:rPr>
              <a:t> and holy fervor; thus we walk] not by sight or appearance. (Amplified Bible)</a:t>
            </a:r>
            <a:endParaRPr lang="en-US" sz="2400" b="1" dirty="0">
              <a:solidFill>
                <a:schemeClr val="bg1"/>
              </a:solidFill>
              <a:effectLst>
                <a:outerShdw blurRad="38100" dist="38100" dir="2700000" algn="tl">
                  <a:srgbClr val="000000">
                    <a:alpha val="43137"/>
                  </a:srgbClr>
                </a:outerShdw>
              </a:effectLst>
            </a:endParaRPr>
          </a:p>
        </p:txBody>
      </p:sp>
      <p:pic>
        <p:nvPicPr>
          <p:cNvPr id="3074" name="Picture 2" descr="C:\Documents and Settings\Campos\Desktop\ILUSTRACIONES\Evangelism Media Library Images-1-15\Section 04\0604132.jpg"/>
          <p:cNvPicPr>
            <a:picLocks noChangeAspect="1" noChangeArrowheads="1"/>
          </p:cNvPicPr>
          <p:nvPr/>
        </p:nvPicPr>
        <p:blipFill>
          <a:blip r:embed="rId3" cstate="print"/>
          <a:srcRect/>
          <a:stretch>
            <a:fillRect/>
          </a:stretch>
        </p:blipFill>
        <p:spPr bwMode="auto">
          <a:xfrm>
            <a:off x="3878263" y="241300"/>
            <a:ext cx="5113337" cy="4622800"/>
          </a:xfrm>
          <a:prstGeom prst="rect">
            <a:avLst/>
          </a:prstGeom>
          <a:noFill/>
          <a:ln w="9525">
            <a:noFill/>
            <a:miter lim="800000"/>
            <a:headEnd/>
            <a:tailEnd/>
          </a:ln>
        </p:spPr>
      </p:pic>
      <p:sp>
        <p:nvSpPr>
          <p:cNvPr id="7" name="Rectangle 6"/>
          <p:cNvSpPr/>
          <p:nvPr/>
        </p:nvSpPr>
        <p:spPr>
          <a:xfrm>
            <a:off x="381000" y="381000"/>
            <a:ext cx="3276600" cy="830997"/>
          </a:xfrm>
          <a:prstGeom prst="rect">
            <a:avLst/>
          </a:prstGeom>
          <a:ln w="38100">
            <a:solidFill>
              <a:schemeClr val="bg1"/>
            </a:solidFill>
          </a:ln>
        </p:spPr>
        <p:txBody>
          <a:bodyPr wrap="square">
            <a:spAutoFit/>
          </a:bodyPr>
          <a:lstStyle/>
          <a:p>
            <a:pPr algn="ctr"/>
            <a:r>
              <a:rPr lang="en-US" sz="2400" b="1" dirty="0" smtClean="0">
                <a:solidFill>
                  <a:schemeClr val="bg1"/>
                </a:solidFill>
                <a:effectLst>
                  <a:outerShdw blurRad="38100" dist="38100" dir="2700000" algn="tl">
                    <a:srgbClr val="000000">
                      <a:alpha val="43137"/>
                    </a:srgbClr>
                  </a:outerShdw>
                </a:effectLst>
              </a:rPr>
              <a:t>The Life of Trust according to Paul</a:t>
            </a:r>
            <a:endParaRPr lang="en-US" sz="2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4"/>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3000"/>
                                        <p:tgtEl>
                                          <p:spTgt spid="5"/>
                                        </p:tgtEl>
                                      </p:cBhvr>
                                    </p:animEffect>
                                    <p:anim calcmode="lin" valueType="num">
                                      <p:cBhvr>
                                        <p:cTn id="22" dur="3000" fill="hold"/>
                                        <p:tgtEl>
                                          <p:spTgt spid="5"/>
                                        </p:tgtEl>
                                        <p:attrNameLst>
                                          <p:attrName>ppt_x</p:attrName>
                                        </p:attrNameLst>
                                      </p:cBhvr>
                                      <p:tavLst>
                                        <p:tav tm="0">
                                          <p:val>
                                            <p:strVal val="#ppt_x"/>
                                          </p:val>
                                        </p:tav>
                                        <p:tav tm="100000">
                                          <p:val>
                                            <p:strVal val="#ppt_x"/>
                                          </p:val>
                                        </p:tav>
                                      </p:tavLst>
                                    </p:anim>
                                    <p:anim calcmode="lin" valueType="num">
                                      <p:cBhvr>
                                        <p:cTn id="23" dur="2700" decel="100000" fill="hold"/>
                                        <p:tgtEl>
                                          <p:spTgt spid="5"/>
                                        </p:tgtEl>
                                        <p:attrNameLst>
                                          <p:attrName>ppt_y</p:attrName>
                                        </p:attrNameLst>
                                      </p:cBhvr>
                                      <p:tavLst>
                                        <p:tav tm="0">
                                          <p:val>
                                            <p:strVal val="#ppt_y+1"/>
                                          </p:val>
                                        </p:tav>
                                        <p:tav tm="100000">
                                          <p:val>
                                            <p:strVal val="#ppt_y-.03"/>
                                          </p:val>
                                        </p:tav>
                                      </p:tavLst>
                                    </p:anim>
                                    <p:anim calcmode="lin" valueType="num">
                                      <p:cBhvr>
                                        <p:cTn id="24"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Campos\Desktop\ILUSTRACIONES\Colors\C-GRE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533400"/>
            <a:ext cx="8534400" cy="461665"/>
          </a:xfrm>
          <a:prstGeom prst="rect">
            <a:avLst/>
          </a:prstGeom>
        </p:spPr>
        <p:txBody>
          <a:bodyPr>
            <a:spAutoFit/>
          </a:bodyPr>
          <a:lstStyle/>
          <a:p>
            <a:pPr algn="ctr" fontAlgn="auto">
              <a:spcBef>
                <a:spcPts val="0"/>
              </a:spcBef>
              <a:spcAft>
                <a:spcPts val="0"/>
              </a:spcAft>
              <a:defRPr/>
            </a:pPr>
            <a:r>
              <a:rPr lang="en-US" sz="2400" b="1" dirty="0" smtClean="0">
                <a:solidFill>
                  <a:schemeClr val="bg1"/>
                </a:solidFill>
              </a:rPr>
              <a:t>God Cannot be pleased apart from genuine faith/Trust</a:t>
            </a:r>
            <a:endParaRPr lang="en-US" sz="2400" dirty="0">
              <a:solidFill>
                <a:schemeClr val="bg1"/>
              </a:solidFill>
              <a:effectLst>
                <a:outerShdw blurRad="38100" dist="38100" dir="2700000" algn="tl">
                  <a:srgbClr val="000000">
                    <a:alpha val="43137"/>
                  </a:srgbClr>
                </a:outerShdw>
              </a:effectLst>
              <a:latin typeface="+mn-lt"/>
            </a:endParaRPr>
          </a:p>
        </p:txBody>
      </p:sp>
      <p:pic>
        <p:nvPicPr>
          <p:cNvPr id="10242" name="Picture 2"/>
          <p:cNvPicPr>
            <a:picLocks noChangeAspect="1" noChangeArrowheads="1"/>
          </p:cNvPicPr>
          <p:nvPr/>
        </p:nvPicPr>
        <p:blipFill>
          <a:blip r:embed="rId3" cstate="print"/>
          <a:srcRect/>
          <a:stretch>
            <a:fillRect/>
          </a:stretch>
        </p:blipFill>
        <p:spPr bwMode="auto">
          <a:xfrm>
            <a:off x="4419600" y="1600200"/>
            <a:ext cx="4533900" cy="5029200"/>
          </a:xfrm>
          <a:prstGeom prst="rect">
            <a:avLst/>
          </a:prstGeom>
          <a:noFill/>
          <a:ln w="9525">
            <a:noFill/>
            <a:miter lim="800000"/>
            <a:headEnd/>
            <a:tailEnd/>
          </a:ln>
        </p:spPr>
      </p:pic>
      <p:sp>
        <p:nvSpPr>
          <p:cNvPr id="4" name="Rectangle 3"/>
          <p:cNvSpPr/>
          <p:nvPr/>
        </p:nvSpPr>
        <p:spPr>
          <a:xfrm>
            <a:off x="304800" y="1905000"/>
            <a:ext cx="4038600" cy="3416320"/>
          </a:xfrm>
          <a:prstGeom prst="rect">
            <a:avLst/>
          </a:prstGeom>
        </p:spPr>
        <p:txBody>
          <a:bodyPr>
            <a:spAutoFit/>
          </a:bodyPr>
          <a:lstStyle/>
          <a:p>
            <a:pPr fontAlgn="auto">
              <a:spcBef>
                <a:spcPts val="0"/>
              </a:spcBef>
              <a:spcAft>
                <a:spcPts val="0"/>
              </a:spcAft>
              <a:defRPr/>
            </a:pPr>
            <a:r>
              <a:rPr lang="en-US" sz="2400" b="1" dirty="0" smtClean="0">
                <a:solidFill>
                  <a:schemeClr val="bg1"/>
                </a:solidFill>
                <a:effectLst>
                  <a:outerShdw blurRad="38100" dist="38100" dir="2700000" algn="tl">
                    <a:srgbClr val="000000">
                      <a:alpha val="43137"/>
                    </a:srgbClr>
                  </a:outerShdw>
                </a:effectLst>
              </a:rPr>
              <a:t>But without faith </a:t>
            </a:r>
            <a:r>
              <a:rPr lang="en-US" sz="2400" b="1" u="sng" dirty="0" smtClean="0">
                <a:solidFill>
                  <a:schemeClr val="bg1"/>
                </a:solidFill>
                <a:effectLst>
                  <a:outerShdw blurRad="38100" dist="38100" dir="2700000" algn="tl">
                    <a:srgbClr val="000000">
                      <a:alpha val="43137"/>
                    </a:srgbClr>
                  </a:outerShdw>
                </a:effectLst>
              </a:rPr>
              <a:t>it is impossible</a:t>
            </a:r>
            <a:r>
              <a:rPr lang="en-US" sz="2400" b="1" dirty="0" smtClean="0">
                <a:solidFill>
                  <a:schemeClr val="bg1"/>
                </a:solidFill>
                <a:effectLst>
                  <a:outerShdw blurRad="38100" dist="38100" dir="2700000" algn="tl">
                    <a:srgbClr val="000000">
                      <a:alpha val="43137"/>
                    </a:srgbClr>
                  </a:outerShdw>
                </a:effectLst>
              </a:rPr>
              <a:t> to please him: for he that cometh to God must believe that he is, and that he is a </a:t>
            </a:r>
            <a:r>
              <a:rPr lang="en-US" sz="2400" b="1" dirty="0" err="1" smtClean="0">
                <a:solidFill>
                  <a:schemeClr val="bg1"/>
                </a:solidFill>
                <a:effectLst>
                  <a:outerShdw blurRad="38100" dist="38100" dir="2700000" algn="tl">
                    <a:srgbClr val="000000">
                      <a:alpha val="43137"/>
                    </a:srgbClr>
                  </a:outerShdw>
                </a:effectLst>
              </a:rPr>
              <a:t>rewarder</a:t>
            </a:r>
            <a:r>
              <a:rPr lang="en-US" sz="2400" b="1" dirty="0" smtClean="0">
                <a:solidFill>
                  <a:schemeClr val="bg1"/>
                </a:solidFill>
                <a:effectLst>
                  <a:outerShdw blurRad="38100" dist="38100" dir="2700000" algn="tl">
                    <a:srgbClr val="000000">
                      <a:alpha val="43137"/>
                    </a:srgbClr>
                  </a:outerShdw>
                </a:effectLst>
              </a:rPr>
              <a:t> of them that diligently seek him (Heb. 11:6)</a:t>
            </a:r>
          </a:p>
          <a:p>
            <a:pPr fontAlgn="auto">
              <a:spcBef>
                <a:spcPts val="0"/>
              </a:spcBef>
              <a:spcAft>
                <a:spcPts val="0"/>
              </a:spcAft>
              <a:defRPr/>
            </a:pPr>
            <a:endParaRPr lang="en-US" sz="2400" b="1" dirty="0" smtClean="0">
              <a:solidFill>
                <a:schemeClr val="bg1"/>
              </a:solidFill>
              <a:effectLst>
                <a:outerShdw blurRad="38100" dist="38100" dir="2700000" algn="tl">
                  <a:srgbClr val="000000">
                    <a:alpha val="43137"/>
                  </a:srgbClr>
                </a:outerShdw>
              </a:effectLst>
            </a:endParaRPr>
          </a:p>
          <a:p>
            <a:pPr fontAlgn="auto">
              <a:spcBef>
                <a:spcPts val="0"/>
              </a:spcBef>
              <a:spcAft>
                <a:spcPts val="0"/>
              </a:spcAft>
              <a:defRPr/>
            </a:pPr>
            <a:r>
              <a:rPr lang="en-US" sz="2400" b="1" dirty="0" smtClean="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4)">
                                      <p:cBhvr>
                                        <p:cTn id="7" dur="2000"/>
                                        <p:tgtEl>
                                          <p:spTgt spid="10242"/>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style.rotation</p:attrName>
                                        </p:attrNameLst>
                                      </p:cBhvr>
                                      <p:tavLst>
                                        <p:tav tm="0">
                                          <p:val>
                                            <p:fltVal val="720"/>
                                          </p:val>
                                        </p:tav>
                                        <p:tav tm="100000">
                                          <p:val>
                                            <p:fltVal val="0"/>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Owner\Desktop\ILUSTRACIONES VARIAS\Evangelism Media Library Images-1-15\Section 01\060117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7" name="Text Box 12"/>
          <p:cNvSpPr txBox="1">
            <a:spLocks noChangeArrowheads="1"/>
          </p:cNvSpPr>
          <p:nvPr/>
        </p:nvSpPr>
        <p:spPr bwMode="auto">
          <a:xfrm>
            <a:off x="533400" y="228600"/>
            <a:ext cx="8083550" cy="1168400"/>
          </a:xfrm>
          <a:prstGeom prst="rect">
            <a:avLst/>
          </a:prstGeom>
          <a:noFill/>
          <a:ln w="9525">
            <a:noFill/>
            <a:miter lim="800000"/>
            <a:headEnd/>
            <a:tailEnd/>
          </a:ln>
        </p:spPr>
        <p:txBody>
          <a:bodyPr anchor="ctr"/>
          <a:lstStyle/>
          <a:p>
            <a:r>
              <a:rPr lang="en-US" b="1" dirty="0" smtClean="0">
                <a:solidFill>
                  <a:srgbClr val="FF0000"/>
                </a:solidFill>
                <a:latin typeface="Calibri" pitchFamily="34" charset="0"/>
              </a:rPr>
              <a:t>And they brought up an evil report of the land which they had searched unto the children of Israel, saying, The land, through which we have gone to search it, is a land that </a:t>
            </a:r>
            <a:r>
              <a:rPr lang="en-US" b="1" dirty="0" err="1" smtClean="0">
                <a:solidFill>
                  <a:srgbClr val="FF0000"/>
                </a:solidFill>
                <a:latin typeface="Calibri" pitchFamily="34" charset="0"/>
              </a:rPr>
              <a:t>eateth</a:t>
            </a:r>
            <a:r>
              <a:rPr lang="en-US" b="1" dirty="0" smtClean="0">
                <a:solidFill>
                  <a:srgbClr val="FF0000"/>
                </a:solidFill>
                <a:latin typeface="Calibri" pitchFamily="34" charset="0"/>
              </a:rPr>
              <a:t> up the inhabitants thereof; and all the people that </a:t>
            </a:r>
            <a:r>
              <a:rPr lang="en-US" b="1" u="sng" dirty="0" smtClean="0">
                <a:solidFill>
                  <a:srgbClr val="FF0000"/>
                </a:solidFill>
                <a:latin typeface="Calibri" pitchFamily="34" charset="0"/>
              </a:rPr>
              <a:t>we saw </a:t>
            </a:r>
            <a:r>
              <a:rPr lang="en-US" b="1" dirty="0" smtClean="0">
                <a:solidFill>
                  <a:srgbClr val="FF0000"/>
                </a:solidFill>
                <a:latin typeface="Calibri" pitchFamily="34" charset="0"/>
              </a:rPr>
              <a:t>in it are men of a great stature</a:t>
            </a:r>
            <a:r>
              <a:rPr lang="en-US" b="1" dirty="0" smtClean="0">
                <a:solidFill>
                  <a:srgbClr val="FF0000"/>
                </a:solidFill>
                <a:latin typeface="Calibri" pitchFamily="34" charset="0"/>
              </a:rPr>
              <a:t>. (Num. 13:32)</a:t>
            </a:r>
            <a:endParaRPr lang="es-ES"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Text Box 12"/>
          <p:cNvSpPr txBox="1">
            <a:spLocks noChangeArrowheads="1"/>
          </p:cNvSpPr>
          <p:nvPr/>
        </p:nvSpPr>
        <p:spPr bwMode="auto">
          <a:xfrm>
            <a:off x="457200" y="457200"/>
            <a:ext cx="8083550" cy="1168400"/>
          </a:xfrm>
          <a:prstGeom prst="rect">
            <a:avLst/>
          </a:prstGeom>
          <a:noFill/>
          <a:ln w="9525">
            <a:noFill/>
            <a:miter lim="800000"/>
            <a:headEnd/>
            <a:tailEnd/>
          </a:ln>
        </p:spPr>
        <p:txBody>
          <a:bodyPr anchor="ctr"/>
          <a:lstStyle/>
          <a:p>
            <a:r>
              <a:rPr lang="en-US" b="1" dirty="0" smtClean="0">
                <a:solidFill>
                  <a:schemeClr val="bg1"/>
                </a:solidFill>
                <a:latin typeface="Calibri" pitchFamily="34" charset="0"/>
              </a:rPr>
              <a:t>And there we saw the giants, the sons of </a:t>
            </a:r>
            <a:r>
              <a:rPr lang="en-US" b="1" dirty="0" err="1" smtClean="0">
                <a:solidFill>
                  <a:schemeClr val="bg1"/>
                </a:solidFill>
                <a:latin typeface="Calibri" pitchFamily="34" charset="0"/>
              </a:rPr>
              <a:t>Anak</a:t>
            </a:r>
            <a:r>
              <a:rPr lang="en-US" b="1" dirty="0" smtClean="0">
                <a:solidFill>
                  <a:schemeClr val="bg1"/>
                </a:solidFill>
                <a:latin typeface="Calibri" pitchFamily="34" charset="0"/>
              </a:rPr>
              <a:t>, which come of the giants: and we were </a:t>
            </a:r>
            <a:r>
              <a:rPr lang="en-US" b="1" u="sng" dirty="0" smtClean="0">
                <a:solidFill>
                  <a:schemeClr val="bg1"/>
                </a:solidFill>
                <a:latin typeface="Calibri" pitchFamily="34" charset="0"/>
              </a:rPr>
              <a:t>in our own sight </a:t>
            </a:r>
            <a:r>
              <a:rPr lang="en-US" b="1" dirty="0" smtClean="0">
                <a:solidFill>
                  <a:schemeClr val="bg1"/>
                </a:solidFill>
                <a:latin typeface="Calibri" pitchFamily="34" charset="0"/>
              </a:rPr>
              <a:t>as grasshoppers, and so we were in their sight</a:t>
            </a:r>
            <a:r>
              <a:rPr lang="en-US" b="1" dirty="0" smtClean="0">
                <a:solidFill>
                  <a:schemeClr val="bg1"/>
                </a:solidFill>
                <a:latin typeface="Calibri" pitchFamily="34" charset="0"/>
              </a:rPr>
              <a:t>. (Num. 13:33)</a:t>
            </a:r>
            <a:endParaRPr lang="es-ES"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Campos\Desktop\ILUSTRACIONES\Colors\C-GRE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81000" y="1041023"/>
            <a:ext cx="4343400" cy="5632311"/>
          </a:xfrm>
          <a:prstGeom prst="rect">
            <a:avLst/>
          </a:prstGeom>
        </p:spPr>
        <p:txBody>
          <a:bodyPr wrap="square">
            <a:spAutoFit/>
          </a:bodyPr>
          <a:lstStyle/>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John 20</a:t>
            </a:r>
          </a:p>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26 And after eight days again his disciples were within, and Thomas with them: then came Jesus, the doors being shut, and stood in the midst, and said, Peace be unto you.</a:t>
            </a:r>
          </a:p>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27 Then </a:t>
            </a:r>
            <a:r>
              <a:rPr lang="en-US" sz="2400" b="1" i="1" dirty="0" err="1" smtClean="0">
                <a:solidFill>
                  <a:schemeClr val="bg1"/>
                </a:solidFill>
                <a:effectLst>
                  <a:outerShdw blurRad="38100" dist="38100" dir="2700000" algn="tl">
                    <a:srgbClr val="000000">
                      <a:alpha val="43137"/>
                    </a:srgbClr>
                  </a:outerShdw>
                </a:effectLst>
                <a:latin typeface="Georgia" pitchFamily="18" charset="0"/>
              </a:rPr>
              <a:t>saith</a:t>
            </a:r>
            <a:r>
              <a:rPr lang="en-US" sz="2400" b="1" i="1" dirty="0" smtClean="0">
                <a:solidFill>
                  <a:schemeClr val="bg1"/>
                </a:solidFill>
                <a:effectLst>
                  <a:outerShdw blurRad="38100" dist="38100" dir="2700000" algn="tl">
                    <a:srgbClr val="000000">
                      <a:alpha val="43137"/>
                    </a:srgbClr>
                  </a:outerShdw>
                </a:effectLst>
                <a:latin typeface="Georgia" pitchFamily="18" charset="0"/>
              </a:rPr>
              <a:t> he to Thomas, Reach hither thy finger, and behold my hands; and reach hither thy hand, and thrust it into my side: and be not faithless, but believing.</a:t>
            </a:r>
          </a:p>
        </p:txBody>
      </p:sp>
      <p:sp>
        <p:nvSpPr>
          <p:cNvPr id="4" name="TextBox 3"/>
          <p:cNvSpPr txBox="1"/>
          <p:nvPr/>
        </p:nvSpPr>
        <p:spPr>
          <a:xfrm>
            <a:off x="1752600" y="304800"/>
            <a:ext cx="5736570" cy="523220"/>
          </a:xfrm>
          <a:prstGeom prst="rect">
            <a:avLst/>
          </a:prstGeom>
          <a:noFill/>
          <a:ln>
            <a:solidFill>
              <a:schemeClr val="bg1"/>
            </a:solidFill>
          </a:ln>
        </p:spPr>
        <p:txBody>
          <a:bodyPr wrap="none">
            <a:spAutoFit/>
          </a:bodyPr>
          <a:lstStyle/>
          <a:p>
            <a:pP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mn-lt"/>
              </a:rPr>
              <a:t>Our Lord’s Admonishment to Thomas</a:t>
            </a:r>
            <a:endParaRPr lang="en-US" sz="2800" b="1" dirty="0">
              <a:solidFill>
                <a:schemeClr val="bg1"/>
              </a:solidFill>
              <a:effectLst>
                <a:outerShdw blurRad="38100" dist="38100" dir="2700000" algn="tl">
                  <a:srgbClr val="000000">
                    <a:alpha val="43137"/>
                  </a:srgbClr>
                </a:outerShdw>
              </a:effectLst>
              <a:latin typeface="+mn-lt"/>
            </a:endParaRPr>
          </a:p>
        </p:txBody>
      </p:sp>
      <p:pic>
        <p:nvPicPr>
          <p:cNvPr id="5" name="Picture 4" descr="doubting_thomas.jpg"/>
          <p:cNvPicPr>
            <a:picLocks noChangeAspect="1"/>
          </p:cNvPicPr>
          <p:nvPr/>
        </p:nvPicPr>
        <p:blipFill>
          <a:blip r:embed="rId3" cstate="print"/>
          <a:stretch>
            <a:fillRect/>
          </a:stretch>
        </p:blipFill>
        <p:spPr>
          <a:xfrm>
            <a:off x="4763977" y="2438401"/>
            <a:ext cx="4151423" cy="306019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Campos\Desktop\ILUSTRACIONES\Colors\C-GRE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81000" y="1295400"/>
            <a:ext cx="4343400" cy="3785652"/>
          </a:xfrm>
          <a:prstGeom prst="rect">
            <a:avLst/>
          </a:prstGeom>
        </p:spPr>
        <p:txBody>
          <a:bodyPr wrap="square">
            <a:spAutoFit/>
          </a:bodyPr>
          <a:lstStyle/>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John 20</a:t>
            </a:r>
          </a:p>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28 And Thomas answered and said unto him, My Lord and my God.</a:t>
            </a:r>
          </a:p>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29 Jesus </a:t>
            </a:r>
            <a:r>
              <a:rPr lang="en-US" sz="2400" b="1" i="1" dirty="0" err="1" smtClean="0">
                <a:solidFill>
                  <a:schemeClr val="bg1"/>
                </a:solidFill>
                <a:effectLst>
                  <a:outerShdw blurRad="38100" dist="38100" dir="2700000" algn="tl">
                    <a:srgbClr val="000000">
                      <a:alpha val="43137"/>
                    </a:srgbClr>
                  </a:outerShdw>
                </a:effectLst>
                <a:latin typeface="Georgia" pitchFamily="18" charset="0"/>
              </a:rPr>
              <a:t>saith</a:t>
            </a:r>
            <a:r>
              <a:rPr lang="en-US" sz="2400" b="1" i="1" dirty="0" smtClean="0">
                <a:solidFill>
                  <a:schemeClr val="bg1"/>
                </a:solidFill>
                <a:effectLst>
                  <a:outerShdw blurRad="38100" dist="38100" dir="2700000" algn="tl">
                    <a:srgbClr val="000000">
                      <a:alpha val="43137"/>
                    </a:srgbClr>
                  </a:outerShdw>
                </a:effectLst>
                <a:latin typeface="Georgia" pitchFamily="18" charset="0"/>
              </a:rPr>
              <a:t> unto him, Thomas, </a:t>
            </a:r>
            <a:r>
              <a:rPr lang="en-US" sz="2400" b="1" i="1" u="sng" dirty="0" smtClean="0">
                <a:solidFill>
                  <a:schemeClr val="bg1"/>
                </a:solidFill>
                <a:effectLst>
                  <a:outerShdw blurRad="38100" dist="38100" dir="2700000" algn="tl">
                    <a:srgbClr val="000000">
                      <a:alpha val="43137"/>
                    </a:srgbClr>
                  </a:outerShdw>
                </a:effectLst>
                <a:latin typeface="Georgia" pitchFamily="18" charset="0"/>
              </a:rPr>
              <a:t>because thou hast seen me, thou hast believed: blessed are they that have not seen, and yet have believed</a:t>
            </a:r>
            <a:r>
              <a:rPr lang="en-US" sz="2400" b="1" i="1" dirty="0" smtClean="0">
                <a:solidFill>
                  <a:schemeClr val="bg1"/>
                </a:solidFill>
                <a:effectLst>
                  <a:outerShdw blurRad="38100" dist="38100" dir="2700000" algn="tl">
                    <a:srgbClr val="000000">
                      <a:alpha val="43137"/>
                    </a:srgbClr>
                  </a:outerShdw>
                </a:effectLst>
                <a:latin typeface="Georgia" pitchFamily="18" charset="0"/>
              </a:rPr>
              <a:t>.</a:t>
            </a:r>
          </a:p>
        </p:txBody>
      </p:sp>
      <p:sp>
        <p:nvSpPr>
          <p:cNvPr id="4" name="TextBox 3"/>
          <p:cNvSpPr txBox="1"/>
          <p:nvPr/>
        </p:nvSpPr>
        <p:spPr>
          <a:xfrm>
            <a:off x="1752600" y="304800"/>
            <a:ext cx="5736570" cy="523220"/>
          </a:xfrm>
          <a:prstGeom prst="rect">
            <a:avLst/>
          </a:prstGeom>
          <a:noFill/>
          <a:ln>
            <a:solidFill>
              <a:schemeClr val="bg1"/>
            </a:solidFill>
          </a:ln>
        </p:spPr>
        <p:txBody>
          <a:bodyPr wrap="none">
            <a:spAutoFit/>
          </a:bodyPr>
          <a:lstStyle/>
          <a:p>
            <a:pP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mn-lt"/>
              </a:rPr>
              <a:t>Our Lord’s Admonishment to Thomas</a:t>
            </a:r>
            <a:endParaRPr lang="en-US" sz="2800" b="1" dirty="0">
              <a:solidFill>
                <a:schemeClr val="bg1"/>
              </a:solidFill>
              <a:effectLst>
                <a:outerShdw blurRad="38100" dist="38100" dir="2700000" algn="tl">
                  <a:srgbClr val="000000">
                    <a:alpha val="43137"/>
                  </a:srgbClr>
                </a:outerShdw>
              </a:effectLst>
              <a:latin typeface="+mn-lt"/>
            </a:endParaRPr>
          </a:p>
        </p:txBody>
      </p:sp>
      <p:pic>
        <p:nvPicPr>
          <p:cNvPr id="6" name="Picture 5" descr="Doubting-Thomas.jpg"/>
          <p:cNvPicPr>
            <a:picLocks noChangeAspect="1"/>
          </p:cNvPicPr>
          <p:nvPr/>
        </p:nvPicPr>
        <p:blipFill>
          <a:blip r:embed="rId3" cstate="print"/>
          <a:stretch>
            <a:fillRect/>
          </a:stretch>
        </p:blipFill>
        <p:spPr>
          <a:xfrm>
            <a:off x="4876800" y="1295400"/>
            <a:ext cx="3970720" cy="5334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Campos\Desktop\ILUSTRACIONES\Colors\C-GRE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81000" y="1041023"/>
            <a:ext cx="3962400" cy="5816977"/>
          </a:xfrm>
          <a:prstGeom prst="rect">
            <a:avLst/>
          </a:prstGeom>
        </p:spPr>
        <p:txBody>
          <a:bodyPr wrap="square">
            <a:spAutoFit/>
          </a:bodyPr>
          <a:lstStyle/>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John 11</a:t>
            </a:r>
          </a:p>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39 Jesus</a:t>
            </a:r>
            <a:r>
              <a:rPr lang="en-US" sz="3600" b="1" i="1" dirty="0" smtClean="0">
                <a:solidFill>
                  <a:schemeClr val="bg1"/>
                </a:solidFill>
                <a:effectLst>
                  <a:outerShdw blurRad="38100" dist="38100" dir="2700000" algn="tl">
                    <a:srgbClr val="000000">
                      <a:alpha val="43137"/>
                    </a:srgbClr>
                  </a:outerShdw>
                </a:effectLst>
                <a:latin typeface="Georgia" pitchFamily="18" charset="0"/>
              </a:rPr>
              <a:t> </a:t>
            </a:r>
            <a:r>
              <a:rPr lang="en-US" sz="2400" b="1" i="1" dirty="0" smtClean="0">
                <a:solidFill>
                  <a:schemeClr val="bg1"/>
                </a:solidFill>
                <a:effectLst>
                  <a:outerShdw blurRad="38100" dist="38100" dir="2700000" algn="tl">
                    <a:srgbClr val="000000">
                      <a:alpha val="43137"/>
                    </a:srgbClr>
                  </a:outerShdw>
                </a:effectLst>
                <a:latin typeface="Georgia" pitchFamily="18" charset="0"/>
              </a:rPr>
              <a:t>said, Take ye away the stone. Martha, the sister of him that was dead, </a:t>
            </a:r>
            <a:r>
              <a:rPr lang="en-US" sz="2400" b="1" i="1" dirty="0" err="1" smtClean="0">
                <a:solidFill>
                  <a:schemeClr val="bg1"/>
                </a:solidFill>
                <a:effectLst>
                  <a:outerShdw blurRad="38100" dist="38100" dir="2700000" algn="tl">
                    <a:srgbClr val="000000">
                      <a:alpha val="43137"/>
                    </a:srgbClr>
                  </a:outerShdw>
                </a:effectLst>
                <a:latin typeface="Georgia" pitchFamily="18" charset="0"/>
              </a:rPr>
              <a:t>saith</a:t>
            </a:r>
            <a:r>
              <a:rPr lang="en-US" sz="2400" b="1" i="1" dirty="0" smtClean="0">
                <a:solidFill>
                  <a:schemeClr val="bg1"/>
                </a:solidFill>
                <a:effectLst>
                  <a:outerShdw blurRad="38100" dist="38100" dir="2700000" algn="tl">
                    <a:srgbClr val="000000">
                      <a:alpha val="43137"/>
                    </a:srgbClr>
                  </a:outerShdw>
                </a:effectLst>
                <a:latin typeface="Georgia" pitchFamily="18" charset="0"/>
              </a:rPr>
              <a:t> unto him, Lord, by this time he </a:t>
            </a:r>
            <a:r>
              <a:rPr lang="en-US" sz="2400" b="1" i="1" dirty="0" err="1" smtClean="0">
                <a:solidFill>
                  <a:schemeClr val="bg1"/>
                </a:solidFill>
                <a:effectLst>
                  <a:outerShdw blurRad="38100" dist="38100" dir="2700000" algn="tl">
                    <a:srgbClr val="000000">
                      <a:alpha val="43137"/>
                    </a:srgbClr>
                  </a:outerShdw>
                </a:effectLst>
                <a:latin typeface="Georgia" pitchFamily="18" charset="0"/>
              </a:rPr>
              <a:t>stinketh</a:t>
            </a:r>
            <a:r>
              <a:rPr lang="en-US" sz="2400" b="1" i="1" dirty="0" smtClean="0">
                <a:solidFill>
                  <a:schemeClr val="bg1"/>
                </a:solidFill>
                <a:effectLst>
                  <a:outerShdw blurRad="38100" dist="38100" dir="2700000" algn="tl">
                    <a:srgbClr val="000000">
                      <a:alpha val="43137"/>
                    </a:srgbClr>
                  </a:outerShdw>
                </a:effectLst>
                <a:latin typeface="Georgia" pitchFamily="18" charset="0"/>
              </a:rPr>
              <a:t>: for he hath been dead four days.</a:t>
            </a:r>
          </a:p>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40 Jesus </a:t>
            </a:r>
            <a:r>
              <a:rPr lang="en-US" sz="2400" b="1" i="1" dirty="0" err="1" smtClean="0">
                <a:solidFill>
                  <a:schemeClr val="bg1"/>
                </a:solidFill>
                <a:effectLst>
                  <a:outerShdw blurRad="38100" dist="38100" dir="2700000" algn="tl">
                    <a:srgbClr val="000000">
                      <a:alpha val="43137"/>
                    </a:srgbClr>
                  </a:outerShdw>
                </a:effectLst>
                <a:latin typeface="Georgia" pitchFamily="18" charset="0"/>
              </a:rPr>
              <a:t>saith</a:t>
            </a:r>
            <a:r>
              <a:rPr lang="en-US" sz="2400" b="1" i="1" dirty="0" smtClean="0">
                <a:solidFill>
                  <a:schemeClr val="bg1"/>
                </a:solidFill>
                <a:effectLst>
                  <a:outerShdw blurRad="38100" dist="38100" dir="2700000" algn="tl">
                    <a:srgbClr val="000000">
                      <a:alpha val="43137"/>
                    </a:srgbClr>
                  </a:outerShdw>
                </a:effectLst>
                <a:latin typeface="Georgia" pitchFamily="18" charset="0"/>
              </a:rPr>
              <a:t> unto her, Said I not unto thee, that, if thou </a:t>
            </a:r>
            <a:r>
              <a:rPr lang="en-US" sz="2400" b="1" i="1" dirty="0" err="1" smtClean="0">
                <a:solidFill>
                  <a:schemeClr val="bg1"/>
                </a:solidFill>
                <a:effectLst>
                  <a:outerShdw blurRad="38100" dist="38100" dir="2700000" algn="tl">
                    <a:srgbClr val="000000">
                      <a:alpha val="43137"/>
                    </a:srgbClr>
                  </a:outerShdw>
                </a:effectLst>
                <a:latin typeface="Georgia" pitchFamily="18" charset="0"/>
              </a:rPr>
              <a:t>wouldest</a:t>
            </a:r>
            <a:r>
              <a:rPr lang="en-US" sz="2400" b="1" i="1" dirty="0" smtClean="0">
                <a:solidFill>
                  <a:schemeClr val="bg1"/>
                </a:solidFill>
                <a:effectLst>
                  <a:outerShdw blurRad="38100" dist="38100" dir="2700000" algn="tl">
                    <a:srgbClr val="000000">
                      <a:alpha val="43137"/>
                    </a:srgbClr>
                  </a:outerShdw>
                </a:effectLst>
                <a:latin typeface="Georgia" pitchFamily="18" charset="0"/>
              </a:rPr>
              <a:t> believe, thou </a:t>
            </a:r>
            <a:r>
              <a:rPr lang="en-US" sz="2400" b="1" i="1" dirty="0" err="1" smtClean="0">
                <a:solidFill>
                  <a:schemeClr val="bg1"/>
                </a:solidFill>
                <a:effectLst>
                  <a:outerShdw blurRad="38100" dist="38100" dir="2700000" algn="tl">
                    <a:srgbClr val="000000">
                      <a:alpha val="43137"/>
                    </a:srgbClr>
                  </a:outerShdw>
                </a:effectLst>
                <a:latin typeface="Georgia" pitchFamily="18" charset="0"/>
              </a:rPr>
              <a:t>shouldest</a:t>
            </a:r>
            <a:r>
              <a:rPr lang="en-US" sz="2400" b="1" i="1" dirty="0" smtClean="0">
                <a:solidFill>
                  <a:schemeClr val="bg1"/>
                </a:solidFill>
                <a:effectLst>
                  <a:outerShdw blurRad="38100" dist="38100" dir="2700000" algn="tl">
                    <a:srgbClr val="000000">
                      <a:alpha val="43137"/>
                    </a:srgbClr>
                  </a:outerShdw>
                </a:effectLst>
                <a:latin typeface="Georgia" pitchFamily="18" charset="0"/>
              </a:rPr>
              <a:t> see the glory of God?</a:t>
            </a:r>
          </a:p>
        </p:txBody>
      </p:sp>
      <p:sp>
        <p:nvSpPr>
          <p:cNvPr id="4" name="TextBox 3"/>
          <p:cNvSpPr txBox="1"/>
          <p:nvPr/>
        </p:nvSpPr>
        <p:spPr>
          <a:xfrm>
            <a:off x="1066800" y="304800"/>
            <a:ext cx="7106304" cy="523220"/>
          </a:xfrm>
          <a:prstGeom prst="rect">
            <a:avLst/>
          </a:prstGeom>
          <a:noFill/>
          <a:ln>
            <a:solidFill>
              <a:schemeClr val="bg1"/>
            </a:solidFill>
          </a:ln>
        </p:spPr>
        <p:txBody>
          <a:bodyPr wrap="none">
            <a:spAutoFit/>
          </a:bodyPr>
          <a:lstStyle/>
          <a:p>
            <a:pP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mn-lt"/>
              </a:rPr>
              <a:t>Our Lord’s Admonishment to Mary Magdalene</a:t>
            </a:r>
            <a:endParaRPr lang="en-US" sz="2800" b="1" dirty="0">
              <a:solidFill>
                <a:schemeClr val="bg1"/>
              </a:solidFill>
              <a:effectLst>
                <a:outerShdw blurRad="38100" dist="38100" dir="2700000" algn="tl">
                  <a:srgbClr val="000000">
                    <a:alpha val="43137"/>
                  </a:srgbClr>
                </a:outerShdw>
              </a:effectLst>
              <a:latin typeface="+mn-lt"/>
            </a:endParaRPr>
          </a:p>
        </p:txBody>
      </p:sp>
      <p:pic>
        <p:nvPicPr>
          <p:cNvPr id="5" name="Picture 6" descr="lazarus8"/>
          <p:cNvPicPr>
            <a:picLocks noChangeAspect="1" noChangeArrowheads="1"/>
          </p:cNvPicPr>
          <p:nvPr/>
        </p:nvPicPr>
        <p:blipFill>
          <a:blip r:embed="rId3" cstate="print"/>
          <a:srcRect/>
          <a:stretch>
            <a:fillRect/>
          </a:stretch>
        </p:blipFill>
        <p:spPr bwMode="auto">
          <a:xfrm>
            <a:off x="4191000" y="2438400"/>
            <a:ext cx="4724400" cy="3175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Campos\Desktop\ILUSTRACIONES\Colors\C-GRE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943600" y="1676400"/>
            <a:ext cx="3048000" cy="4154984"/>
          </a:xfrm>
          <a:prstGeom prst="rect">
            <a:avLst/>
          </a:prstGeom>
        </p:spPr>
        <p:txBody>
          <a:bodyPr wrap="square">
            <a:spAutoFit/>
          </a:bodyPr>
          <a:lstStyle/>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John 11</a:t>
            </a:r>
          </a:p>
          <a:p>
            <a:pPr algn="ct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latin typeface="Georgia" pitchFamily="18" charset="0"/>
              </a:rPr>
              <a:t>40 Jesus said to her, Did I not tell you and [a]promise you that if you would believe and rely on Me, you would see the glory of God? (The Amplified Bible)</a:t>
            </a:r>
          </a:p>
        </p:txBody>
      </p:sp>
      <p:sp>
        <p:nvSpPr>
          <p:cNvPr id="4" name="TextBox 3"/>
          <p:cNvSpPr txBox="1"/>
          <p:nvPr/>
        </p:nvSpPr>
        <p:spPr>
          <a:xfrm>
            <a:off x="1143000" y="609600"/>
            <a:ext cx="7106304" cy="523220"/>
          </a:xfrm>
          <a:prstGeom prst="rect">
            <a:avLst/>
          </a:prstGeom>
          <a:noFill/>
          <a:ln>
            <a:solidFill>
              <a:schemeClr val="bg1"/>
            </a:solidFill>
          </a:ln>
        </p:spPr>
        <p:txBody>
          <a:bodyPr wrap="none">
            <a:spAutoFit/>
          </a:bodyPr>
          <a:lstStyle/>
          <a:p>
            <a:pP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mn-lt"/>
              </a:rPr>
              <a:t>Our Lord’s Admonishment to Mary Magdalene</a:t>
            </a:r>
            <a:endParaRPr lang="en-US" sz="2800" b="1" dirty="0">
              <a:solidFill>
                <a:schemeClr val="bg1"/>
              </a:solidFill>
              <a:effectLst>
                <a:outerShdw blurRad="38100" dist="38100" dir="2700000" algn="tl">
                  <a:srgbClr val="000000">
                    <a:alpha val="43137"/>
                  </a:srgbClr>
                </a:outerShdw>
              </a:effectLst>
              <a:latin typeface="+mn-lt"/>
            </a:endParaRPr>
          </a:p>
        </p:txBody>
      </p:sp>
      <p:pic>
        <p:nvPicPr>
          <p:cNvPr id="5" name="Picture 4" descr="jesus_lazarus.jpg"/>
          <p:cNvPicPr>
            <a:picLocks noChangeAspect="1"/>
          </p:cNvPicPr>
          <p:nvPr/>
        </p:nvPicPr>
        <p:blipFill>
          <a:blip r:embed="rId3" cstate="print"/>
          <a:stretch>
            <a:fillRect/>
          </a:stretch>
        </p:blipFill>
        <p:spPr>
          <a:xfrm>
            <a:off x="457200" y="1828800"/>
            <a:ext cx="5435600" cy="40767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3" name="Rectangle 2"/>
          <p:cNvSpPr/>
          <p:nvPr/>
        </p:nvSpPr>
        <p:spPr>
          <a:xfrm>
            <a:off x="381000" y="1143000"/>
            <a:ext cx="4495800" cy="5632311"/>
          </a:xfrm>
          <a:prstGeom prst="rect">
            <a:avLst/>
          </a:prstGeom>
        </p:spPr>
        <p:txBody>
          <a:bodyPr wrap="square">
            <a:spAutoFit/>
          </a:bodyPr>
          <a:lstStyle/>
          <a:p>
            <a:pPr algn="ctr"/>
            <a:r>
              <a:rPr lang="en-US" sz="2400" b="1" i="1" dirty="0" smtClean="0">
                <a:solidFill>
                  <a:schemeClr val="tx2">
                    <a:lumMod val="60000"/>
                    <a:lumOff val="40000"/>
                  </a:schemeClr>
                </a:solidFill>
                <a:latin typeface="Georgia" pitchFamily="18" charset="0"/>
              </a:rPr>
              <a:t>Jesus </a:t>
            </a:r>
            <a:r>
              <a:rPr lang="en-US" sz="2400" b="1" i="1" dirty="0" err="1" smtClean="0">
                <a:solidFill>
                  <a:schemeClr val="tx2">
                    <a:lumMod val="60000"/>
                    <a:lumOff val="40000"/>
                  </a:schemeClr>
                </a:solidFill>
                <a:latin typeface="Georgia" pitchFamily="18" charset="0"/>
              </a:rPr>
              <a:t>saith</a:t>
            </a:r>
            <a:r>
              <a:rPr lang="en-US" sz="2400" b="1" i="1" dirty="0" smtClean="0">
                <a:solidFill>
                  <a:schemeClr val="tx2">
                    <a:lumMod val="60000"/>
                    <a:lumOff val="40000"/>
                  </a:schemeClr>
                </a:solidFill>
                <a:latin typeface="Georgia" pitchFamily="18" charset="0"/>
              </a:rPr>
              <a:t> unto her, Thy brother shall rise again.... Then they took away the stone from the place where the dead was laid. And Jesus lifted up his eyes, and said, Father, I thank thee that </a:t>
            </a:r>
            <a:r>
              <a:rPr lang="en-US" sz="2400" b="1" i="1" u="sng" dirty="0" smtClean="0">
                <a:solidFill>
                  <a:schemeClr val="tx2">
                    <a:lumMod val="60000"/>
                    <a:lumOff val="40000"/>
                  </a:schemeClr>
                </a:solidFill>
                <a:latin typeface="Georgia" pitchFamily="18" charset="0"/>
              </a:rPr>
              <a:t>thou hast heard me</a:t>
            </a:r>
            <a:r>
              <a:rPr lang="en-US" sz="2400" b="1" i="1" dirty="0" smtClean="0">
                <a:solidFill>
                  <a:schemeClr val="tx2">
                    <a:lumMod val="60000"/>
                    <a:lumOff val="40000"/>
                  </a:schemeClr>
                </a:solidFill>
                <a:latin typeface="Georgia" pitchFamily="18" charset="0"/>
              </a:rPr>
              <a:t>. And I knew that thou </a:t>
            </a:r>
            <a:r>
              <a:rPr lang="en-US" sz="2400" b="1" i="1" dirty="0" err="1" smtClean="0">
                <a:solidFill>
                  <a:schemeClr val="tx2">
                    <a:lumMod val="60000"/>
                    <a:lumOff val="40000"/>
                  </a:schemeClr>
                </a:solidFill>
                <a:latin typeface="Georgia" pitchFamily="18" charset="0"/>
              </a:rPr>
              <a:t>hearest</a:t>
            </a:r>
            <a:r>
              <a:rPr lang="en-US" sz="2400" b="1" i="1" dirty="0" smtClean="0">
                <a:solidFill>
                  <a:schemeClr val="tx2">
                    <a:lumMod val="60000"/>
                    <a:lumOff val="40000"/>
                  </a:schemeClr>
                </a:solidFill>
                <a:latin typeface="Georgia" pitchFamily="18" charset="0"/>
              </a:rPr>
              <a:t> me always: but because of the people which stand by I said it, that they may believe that thou hast sent me (John 11:23, 41, 42)</a:t>
            </a:r>
            <a:endParaRPr lang="en-US" sz="2400" b="1" i="1" dirty="0">
              <a:solidFill>
                <a:schemeClr val="tx2">
                  <a:lumMod val="60000"/>
                  <a:lumOff val="40000"/>
                </a:schemeClr>
              </a:solidFill>
              <a:latin typeface="Georgia" pitchFamily="18" charset="0"/>
            </a:endParaRPr>
          </a:p>
        </p:txBody>
      </p:sp>
      <p:sp>
        <p:nvSpPr>
          <p:cNvPr id="4" name="TextBox 3"/>
          <p:cNvSpPr txBox="1"/>
          <p:nvPr/>
        </p:nvSpPr>
        <p:spPr>
          <a:xfrm>
            <a:off x="1447800" y="76200"/>
            <a:ext cx="5855642" cy="954107"/>
          </a:xfrm>
          <a:prstGeom prst="rect">
            <a:avLst/>
          </a:prstGeom>
          <a:noFill/>
          <a:ln>
            <a:solidFill>
              <a:srgbClr val="C00000"/>
            </a:solidFill>
          </a:ln>
        </p:spPr>
        <p:txBody>
          <a:bodyPr wrap="none">
            <a:spAutoFit/>
          </a:bodyPr>
          <a:lstStyle/>
          <a:p>
            <a:pPr fontAlgn="auto">
              <a:spcBef>
                <a:spcPts val="0"/>
              </a:spcBef>
              <a:spcAft>
                <a:spcPts val="0"/>
              </a:spcAft>
              <a:defRPr/>
            </a:pPr>
            <a:r>
              <a:rPr lang="en-US" sz="2800" b="1" dirty="0" smtClean="0">
                <a:solidFill>
                  <a:srgbClr val="FF0000"/>
                </a:solidFill>
                <a:effectLst>
                  <a:outerShdw blurRad="38100" dist="38100" dir="2700000" algn="tl">
                    <a:srgbClr val="000000">
                      <a:alpha val="43137"/>
                    </a:srgbClr>
                  </a:outerShdw>
                </a:effectLst>
                <a:latin typeface="+mn-lt"/>
              </a:rPr>
              <a:t>Jesus Demonstrates How True Faith is </a:t>
            </a:r>
          </a:p>
          <a:p>
            <a:pPr fontAlgn="auto">
              <a:spcBef>
                <a:spcPts val="0"/>
              </a:spcBef>
              <a:spcAft>
                <a:spcPts val="0"/>
              </a:spcAft>
              <a:defRPr/>
            </a:pPr>
            <a:r>
              <a:rPr lang="en-US" sz="2800" b="1" dirty="0" smtClean="0">
                <a:solidFill>
                  <a:srgbClr val="FF0000"/>
                </a:solidFill>
                <a:effectLst>
                  <a:outerShdw blurRad="38100" dist="38100" dir="2700000" algn="tl">
                    <a:srgbClr val="000000">
                      <a:alpha val="43137"/>
                    </a:srgbClr>
                  </a:outerShdw>
                </a:effectLst>
                <a:latin typeface="+mn-lt"/>
              </a:rPr>
              <a:t>Exercised in a relationship with God</a:t>
            </a:r>
            <a:endParaRPr lang="en-US" sz="2800" b="1"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Campos\Desktop\ILUSTRACIONES\Evangelism Media Library Images-1-15\Section 10\06100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76200"/>
            <a:ext cx="8610600" cy="6555641"/>
          </a:xfrm>
          <a:prstGeom prst="rect">
            <a:avLst/>
          </a:prstGeom>
        </p:spPr>
        <p:txBody>
          <a:bodyPr>
            <a:spAutoFit/>
          </a:bodyPr>
          <a:lstStyle/>
          <a:p>
            <a:pPr>
              <a:defRPr/>
            </a:pPr>
            <a:r>
              <a:rPr lang="en-US" sz="2000" b="1" dirty="0" smtClean="0">
                <a:solidFill>
                  <a:schemeClr val="bg1"/>
                </a:solidFill>
                <a:effectLst>
                  <a:outerShdw blurRad="38100" dist="38100" dir="2700000" algn="tl">
                    <a:srgbClr val="000000">
                      <a:alpha val="43137"/>
                    </a:srgbClr>
                  </a:outerShdw>
                </a:effectLst>
              </a:rPr>
              <a:t>The Lord boldly tells Martha, </a:t>
            </a:r>
            <a:r>
              <a:rPr lang="en-US" sz="2000" b="1" i="1" dirty="0" smtClean="0">
                <a:solidFill>
                  <a:schemeClr val="bg1"/>
                </a:solidFill>
                <a:effectLst>
                  <a:outerShdw blurRad="38100" dist="38100" dir="2700000" algn="tl">
                    <a:srgbClr val="000000">
                      <a:alpha val="43137"/>
                    </a:srgbClr>
                  </a:outerShdw>
                </a:effectLst>
              </a:rPr>
              <a:t>“Thy brother shall rise again.” </a:t>
            </a:r>
            <a:r>
              <a:rPr lang="en-US" sz="2000" b="1" dirty="0" smtClean="0">
                <a:solidFill>
                  <a:schemeClr val="bg1"/>
                </a:solidFill>
                <a:effectLst>
                  <a:outerShdw blurRad="38100" dist="38100" dir="2700000" algn="tl">
                    <a:srgbClr val="000000">
                      <a:alpha val="43137"/>
                    </a:srgbClr>
                  </a:outerShdw>
                </a:effectLst>
              </a:rPr>
              <a:t>This is a statement of faith—of confident expectation. Then in His prayer to the Father, our Lord offers thanksgiving. </a:t>
            </a: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smtClean="0">
              <a:solidFill>
                <a:schemeClr val="bg1"/>
              </a:solidFill>
              <a:effectLst>
                <a:outerShdw blurRad="38100" dist="38100" dir="2700000" algn="tl">
                  <a:srgbClr val="000000">
                    <a:alpha val="43137"/>
                  </a:srgbClr>
                </a:outerShdw>
              </a:effectLst>
            </a:endParaRPr>
          </a:p>
          <a:p>
            <a:pPr>
              <a:defRPr/>
            </a:pPr>
            <a:endParaRPr lang="en-US" sz="2000" b="1" dirty="0" smtClean="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smtClean="0">
              <a:solidFill>
                <a:schemeClr val="bg1"/>
              </a:solidFill>
            </a:endParaRPr>
          </a:p>
          <a:p>
            <a:pPr>
              <a:defRPr/>
            </a:pPr>
            <a:endParaRPr lang="en-US" sz="2000" b="1" dirty="0" smtClean="0">
              <a:solidFill>
                <a:schemeClr val="bg1"/>
              </a:solidFill>
            </a:endParaRPr>
          </a:p>
          <a:p>
            <a:pPr>
              <a:defRPr/>
            </a:pPr>
            <a:r>
              <a:rPr lang="en-US" sz="2000" b="1" dirty="0" smtClean="0">
                <a:solidFill>
                  <a:schemeClr val="bg1"/>
                </a:solidFill>
              </a:rPr>
              <a:t>He did this because he believed that God heard Him and always hears Him. Faith believes that it is heard by God before seeing any tangible evidence of it. Later, John would write, </a:t>
            </a:r>
            <a:r>
              <a:rPr lang="en-US" sz="2000" b="1" i="1" dirty="0" smtClean="0">
                <a:solidFill>
                  <a:schemeClr val="bg1"/>
                </a:solidFill>
              </a:rPr>
              <a:t>“And if we </a:t>
            </a:r>
            <a:r>
              <a:rPr lang="en-US" sz="2000" b="1" i="1" u="sng" dirty="0" smtClean="0">
                <a:solidFill>
                  <a:schemeClr val="bg1"/>
                </a:solidFill>
              </a:rPr>
              <a:t>know that he hear us</a:t>
            </a:r>
            <a:r>
              <a:rPr lang="en-US" sz="2000" b="1" i="1" dirty="0" smtClean="0">
                <a:solidFill>
                  <a:schemeClr val="bg1"/>
                </a:solidFill>
              </a:rPr>
              <a:t>, whatsoever we ask, we </a:t>
            </a:r>
            <a:r>
              <a:rPr lang="en-US" sz="2000" b="1" i="1" u="sng" dirty="0" smtClean="0">
                <a:solidFill>
                  <a:schemeClr val="bg1"/>
                </a:solidFill>
              </a:rPr>
              <a:t>know that we have</a:t>
            </a:r>
            <a:r>
              <a:rPr lang="en-US" sz="2000" b="1" i="1" dirty="0" smtClean="0">
                <a:solidFill>
                  <a:schemeClr val="bg1"/>
                </a:solidFill>
              </a:rPr>
              <a:t> the petitions that we desired of him”</a:t>
            </a:r>
            <a:r>
              <a:rPr lang="en-US" sz="2000" b="1" dirty="0" smtClean="0">
                <a:solidFill>
                  <a:schemeClr val="bg1"/>
                </a:solidFill>
              </a:rPr>
              <a:t> (1 John 5:14).</a:t>
            </a:r>
            <a:endParaRPr lang="en-US" sz="20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Campos\Desktop\ILUSTRACIONES\EVANGELISMO=Images Multiples\Backgrnd\G-gra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C:\Documents and Settings\Campos\Desktop\ILUSTRACIONES\Evangelism Media Library Images-1-15\Section 07\0607075.jpg"/>
          <p:cNvPicPr>
            <a:picLocks noChangeAspect="1" noChangeArrowheads="1"/>
          </p:cNvPicPr>
          <p:nvPr/>
        </p:nvPicPr>
        <p:blipFill>
          <a:blip r:embed="rId3" cstate="print"/>
          <a:srcRect/>
          <a:stretch>
            <a:fillRect/>
          </a:stretch>
        </p:blipFill>
        <p:spPr bwMode="auto">
          <a:xfrm>
            <a:off x="4648200" y="914400"/>
            <a:ext cx="4267200" cy="5691378"/>
          </a:xfrm>
          <a:prstGeom prst="rect">
            <a:avLst/>
          </a:prstGeom>
          <a:noFill/>
          <a:ln w="28575">
            <a:solidFill>
              <a:srgbClr val="FFFF00"/>
            </a:solidFill>
          </a:ln>
        </p:spPr>
      </p:pic>
      <p:sp>
        <p:nvSpPr>
          <p:cNvPr id="3" name="Rectangle 2"/>
          <p:cNvSpPr/>
          <p:nvPr/>
        </p:nvSpPr>
        <p:spPr>
          <a:xfrm>
            <a:off x="228600" y="838200"/>
            <a:ext cx="4343400" cy="5632311"/>
          </a:xfrm>
          <a:prstGeom prst="rect">
            <a:avLst/>
          </a:prstGeom>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Mark 11</a:t>
            </a:r>
          </a:p>
          <a:p>
            <a:r>
              <a:rPr lang="en-US" sz="2000" b="1" dirty="0" smtClean="0">
                <a:solidFill>
                  <a:schemeClr val="bg1"/>
                </a:solidFill>
                <a:effectLst>
                  <a:outerShdw blurRad="38100" dist="38100" dir="2700000" algn="tl">
                    <a:srgbClr val="000000">
                      <a:alpha val="43137"/>
                    </a:srgbClr>
                  </a:outerShdw>
                </a:effectLst>
              </a:rPr>
              <a:t>22 And Jesus answering </a:t>
            </a:r>
            <a:r>
              <a:rPr lang="en-US" sz="2000" b="1" dirty="0" err="1" smtClean="0">
                <a:solidFill>
                  <a:schemeClr val="bg1"/>
                </a:solidFill>
                <a:effectLst>
                  <a:outerShdw blurRad="38100" dist="38100" dir="2700000" algn="tl">
                    <a:srgbClr val="000000">
                      <a:alpha val="43137"/>
                    </a:srgbClr>
                  </a:outerShdw>
                </a:effectLst>
              </a:rPr>
              <a:t>saith</a:t>
            </a:r>
            <a:r>
              <a:rPr lang="en-US" sz="2000" b="1" dirty="0" smtClean="0">
                <a:solidFill>
                  <a:schemeClr val="bg1"/>
                </a:solidFill>
                <a:effectLst>
                  <a:outerShdw blurRad="38100" dist="38100" dir="2700000" algn="tl">
                    <a:srgbClr val="000000">
                      <a:alpha val="43137"/>
                    </a:srgbClr>
                  </a:outerShdw>
                </a:effectLst>
              </a:rPr>
              <a:t> unto them, Have faith in God. </a:t>
            </a:r>
          </a:p>
          <a:p>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23 For verily I say unto you, That whosoever shall say unto this mountain, Be thou removed, and be thou cast into the sea; and shall not doubt in his heart, but shall believe that those things which he </a:t>
            </a:r>
            <a:r>
              <a:rPr lang="en-US" sz="2000" b="1" dirty="0" err="1" smtClean="0">
                <a:solidFill>
                  <a:schemeClr val="bg1"/>
                </a:solidFill>
                <a:effectLst>
                  <a:outerShdw blurRad="38100" dist="38100" dir="2700000" algn="tl">
                    <a:srgbClr val="000000">
                      <a:alpha val="43137"/>
                    </a:srgbClr>
                  </a:outerShdw>
                </a:effectLst>
              </a:rPr>
              <a:t>saith</a:t>
            </a:r>
            <a:r>
              <a:rPr lang="en-US" sz="2000" b="1" dirty="0" smtClean="0">
                <a:solidFill>
                  <a:schemeClr val="bg1"/>
                </a:solidFill>
                <a:effectLst>
                  <a:outerShdw blurRad="38100" dist="38100" dir="2700000" algn="tl">
                    <a:srgbClr val="000000">
                      <a:alpha val="43137"/>
                    </a:srgbClr>
                  </a:outerShdw>
                </a:effectLst>
              </a:rPr>
              <a:t> shall come to pass; he shall have whatsoever he </a:t>
            </a:r>
            <a:r>
              <a:rPr lang="en-US" sz="2000" b="1" dirty="0" err="1" smtClean="0">
                <a:solidFill>
                  <a:schemeClr val="bg1"/>
                </a:solidFill>
                <a:effectLst>
                  <a:outerShdw blurRad="38100" dist="38100" dir="2700000" algn="tl">
                    <a:srgbClr val="000000">
                      <a:alpha val="43137"/>
                    </a:srgbClr>
                  </a:outerShdw>
                </a:effectLst>
              </a:rPr>
              <a:t>saith</a:t>
            </a:r>
            <a:r>
              <a:rPr lang="en-US" sz="2000" b="1" dirty="0" smtClean="0">
                <a:solidFill>
                  <a:schemeClr val="bg1"/>
                </a:solidFill>
                <a:effectLst>
                  <a:outerShdw blurRad="38100" dist="38100" dir="2700000" algn="tl">
                    <a:srgbClr val="000000">
                      <a:alpha val="43137"/>
                    </a:srgbClr>
                  </a:outerShdw>
                </a:effectLst>
              </a:rPr>
              <a:t>. </a:t>
            </a:r>
          </a:p>
          <a:p>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24 Therefore I say unto you, What things </a:t>
            </a:r>
            <a:r>
              <a:rPr lang="en-US" sz="2000" b="1" dirty="0" err="1" smtClean="0">
                <a:solidFill>
                  <a:schemeClr val="bg1"/>
                </a:solidFill>
                <a:effectLst>
                  <a:outerShdw blurRad="38100" dist="38100" dir="2700000" algn="tl">
                    <a:srgbClr val="000000">
                      <a:alpha val="43137"/>
                    </a:srgbClr>
                  </a:outerShdw>
                </a:effectLst>
              </a:rPr>
              <a:t>soever</a:t>
            </a:r>
            <a:r>
              <a:rPr lang="en-US" sz="2000" b="1" dirty="0" smtClean="0">
                <a:solidFill>
                  <a:schemeClr val="bg1"/>
                </a:solidFill>
                <a:effectLst>
                  <a:outerShdw blurRad="38100" dist="38100" dir="2700000" algn="tl">
                    <a:srgbClr val="000000">
                      <a:alpha val="43137"/>
                    </a:srgbClr>
                  </a:outerShdw>
                </a:effectLst>
              </a:rPr>
              <a:t> ye desire, when ye pray, </a:t>
            </a:r>
            <a:r>
              <a:rPr lang="en-US" sz="2000" b="1" u="sng" dirty="0" smtClean="0">
                <a:solidFill>
                  <a:schemeClr val="bg1"/>
                </a:solidFill>
                <a:effectLst>
                  <a:outerShdw blurRad="38100" dist="38100" dir="2700000" algn="tl">
                    <a:srgbClr val="000000">
                      <a:alpha val="43137"/>
                    </a:srgbClr>
                  </a:outerShdw>
                </a:effectLst>
              </a:rPr>
              <a:t>believe that ye receive them</a:t>
            </a:r>
            <a:r>
              <a:rPr lang="en-US" sz="2000" b="1" dirty="0" smtClean="0">
                <a:solidFill>
                  <a:schemeClr val="bg1"/>
                </a:solidFill>
                <a:effectLst>
                  <a:outerShdw blurRad="38100" dist="38100" dir="2700000" algn="tl">
                    <a:srgbClr val="000000">
                      <a:alpha val="43137"/>
                    </a:srgbClr>
                  </a:outerShdw>
                </a:effectLst>
              </a:rPr>
              <a:t>, and ye shall have them. </a:t>
            </a:r>
            <a:endParaRPr lang="en-US" sz="2400" b="1" i="1" dirty="0">
              <a:solidFill>
                <a:srgbClr val="FF66CC"/>
              </a:solidFill>
              <a:effectLst>
                <a:outerShdw blurRad="38100" dist="38100" dir="2700000" algn="tl">
                  <a:srgbClr val="000000">
                    <a:alpha val="43137"/>
                  </a:srgbClr>
                </a:outerShdw>
              </a:effectLst>
            </a:endParaRPr>
          </a:p>
        </p:txBody>
      </p:sp>
      <p:sp>
        <p:nvSpPr>
          <p:cNvPr id="5" name="TextBox 4"/>
          <p:cNvSpPr txBox="1"/>
          <p:nvPr/>
        </p:nvSpPr>
        <p:spPr>
          <a:xfrm>
            <a:off x="914400" y="152400"/>
            <a:ext cx="7560596" cy="523220"/>
          </a:xfrm>
          <a:prstGeom prst="rect">
            <a:avLst/>
          </a:prstGeom>
          <a:noFill/>
          <a:ln>
            <a:solidFill>
              <a:schemeClr val="bg1"/>
            </a:solidFill>
          </a:ln>
        </p:spPr>
        <p:txBody>
          <a:bodyPr wrap="none">
            <a:spAutoFit/>
          </a:bodyPr>
          <a:lstStyle/>
          <a:p>
            <a:pP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mn-lt"/>
              </a:rPr>
              <a:t>Jesus taught us to Walk in this Same Type of Faith</a:t>
            </a:r>
            <a:endParaRPr lang="en-US" sz="28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anim calcmode="lin" valueType="num">
                                      <p:cBhvr>
                                        <p:cTn id="15"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8" dur="2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5058" name="1 Rectángulo"/>
          <p:cNvSpPr>
            <a:spLocks noChangeArrowheads="1"/>
          </p:cNvSpPr>
          <p:nvPr/>
        </p:nvSpPr>
        <p:spPr bwMode="auto">
          <a:xfrm>
            <a:off x="2643188" y="2808288"/>
            <a:ext cx="6443662" cy="3046988"/>
          </a:xfrm>
          <a:prstGeom prst="rect">
            <a:avLst/>
          </a:prstGeom>
          <a:noFill/>
          <a:ln w="9525">
            <a:noFill/>
            <a:miter lim="800000"/>
            <a:headEnd/>
            <a:tailEnd/>
          </a:ln>
        </p:spPr>
        <p:txBody>
          <a:bodyPr>
            <a:spAutoFit/>
          </a:bodyPr>
          <a:lstStyle/>
          <a:p>
            <a:r>
              <a:rPr lang="en-US" sz="3200" dirty="0" smtClean="0">
                <a:latin typeface="Cooper Std Black"/>
              </a:rPr>
              <a:t>24 For this reason I am telling you, whatever you ask for in prayer, believe (trust and be confident) </a:t>
            </a:r>
            <a:r>
              <a:rPr lang="en-US" sz="3200" u="sng" dirty="0" smtClean="0">
                <a:latin typeface="Cooper Std Black"/>
              </a:rPr>
              <a:t>that it is granted to you</a:t>
            </a:r>
            <a:r>
              <a:rPr lang="en-US" sz="3200" dirty="0" smtClean="0">
                <a:latin typeface="Cooper Std Black"/>
              </a:rPr>
              <a:t>, and you will [get it]. (Mark 11:24; Amplified Bible)</a:t>
            </a:r>
            <a:endParaRPr lang="es-ES" sz="3200" dirty="0">
              <a:latin typeface="Cooper Std Black"/>
            </a:endParaRPr>
          </a:p>
        </p:txBody>
      </p:sp>
      <p:pic>
        <p:nvPicPr>
          <p:cNvPr id="45060" name="Picture 1" descr="I:\Dibujos\ElenaWhite\Imagen1.jpg"/>
          <p:cNvPicPr>
            <a:picLocks noChangeAspect="1" noChangeArrowheads="1"/>
          </p:cNvPicPr>
          <p:nvPr/>
        </p:nvPicPr>
        <p:blipFill>
          <a:blip r:embed="rId3" cstate="print"/>
          <a:srcRect/>
          <a:stretch>
            <a:fillRect/>
          </a:stretch>
        </p:blipFill>
        <p:spPr bwMode="auto">
          <a:xfrm>
            <a:off x="107950" y="115888"/>
            <a:ext cx="8928100" cy="2520950"/>
          </a:xfrm>
          <a:prstGeom prst="rect">
            <a:avLst/>
          </a:prstGeom>
          <a:noFill/>
          <a:ln w="9525">
            <a:noFill/>
            <a:miter lim="800000"/>
            <a:headEnd/>
            <a:tailEnd/>
          </a:ln>
        </p:spPr>
      </p:pic>
      <p:pic>
        <p:nvPicPr>
          <p:cNvPr id="45061" name="Picture 2" descr="I:\Dibujos\ElenaWhite\RH-VisionOfPathFrom1844.jpg"/>
          <p:cNvPicPr>
            <a:picLocks noChangeAspect="1" noChangeArrowheads="1"/>
          </p:cNvPicPr>
          <p:nvPr/>
        </p:nvPicPr>
        <p:blipFill>
          <a:blip r:embed="rId4" cstate="print"/>
          <a:srcRect/>
          <a:stretch>
            <a:fillRect/>
          </a:stretch>
        </p:blipFill>
        <p:spPr bwMode="auto">
          <a:xfrm>
            <a:off x="107950" y="2781300"/>
            <a:ext cx="2411413" cy="3641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Campos\Desktop\ILUSTRACIONES\Ilustraciones de Nathan Greene\Ilustraciones  Nathan Greene\Man in Judgement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304800" y="228600"/>
            <a:ext cx="8534400" cy="6124754"/>
          </a:xfrm>
          <a:prstGeom prst="rect">
            <a:avLst/>
          </a:prstGeom>
          <a:effectLst>
            <a:outerShdw blurRad="50800" dist="38100" dir="2700000" algn="tl" rotWithShape="0">
              <a:prstClr val="black"/>
            </a:outerShdw>
          </a:effectLst>
        </p:spPr>
        <p:txBody>
          <a:bodyPr>
            <a:spAutoFit/>
          </a:bodyPr>
          <a:lstStyle/>
          <a:p>
            <a:pPr fontAlgn="auto">
              <a:spcBef>
                <a:spcPts val="0"/>
              </a:spcBef>
              <a:spcAft>
                <a:spcPts val="0"/>
              </a:spcAft>
              <a:defRPr/>
            </a:pPr>
            <a:r>
              <a:rPr lang="en-US" sz="2400" b="1" dirty="0" smtClean="0">
                <a:solidFill>
                  <a:schemeClr val="bg1"/>
                </a:solidFill>
                <a:effectLst>
                  <a:outerShdw blurRad="38100" dist="38100" dir="2700000" algn="tl">
                    <a:srgbClr val="000000">
                      <a:alpha val="43137"/>
                    </a:srgbClr>
                  </a:outerShdw>
                </a:effectLst>
              </a:rPr>
              <a:t>[A]</a:t>
            </a:r>
            <a:r>
              <a:rPr lang="en-US" sz="2400" b="1" dirty="0" err="1" smtClean="0">
                <a:solidFill>
                  <a:schemeClr val="bg1"/>
                </a:solidFill>
                <a:effectLst>
                  <a:outerShdw blurRad="38100" dist="38100" dir="2700000" algn="tl">
                    <a:srgbClr val="000000">
                      <a:alpha val="43137"/>
                    </a:srgbClr>
                  </a:outerShdw>
                </a:effectLst>
              </a:rPr>
              <a:t>nd</a:t>
            </a:r>
            <a:r>
              <a:rPr lang="en-US" sz="2400" b="1" dirty="0" smtClean="0">
                <a:solidFill>
                  <a:schemeClr val="bg1"/>
                </a:solidFill>
                <a:effectLst>
                  <a:outerShdw blurRad="38100" dist="38100" dir="2700000" algn="tl">
                    <a:srgbClr val="000000">
                      <a:alpha val="43137"/>
                    </a:srgbClr>
                  </a:outerShdw>
                </a:effectLst>
              </a:rPr>
              <a:t> </a:t>
            </a:r>
            <a:r>
              <a:rPr lang="en-US" sz="2400" b="1" u="sng" dirty="0" smtClean="0">
                <a:solidFill>
                  <a:schemeClr val="bg1"/>
                </a:solidFill>
                <a:effectLst>
                  <a:outerShdw blurRad="38100" dist="38100" dir="2700000" algn="tl">
                    <a:srgbClr val="000000">
                      <a:alpha val="43137"/>
                    </a:srgbClr>
                  </a:outerShdw>
                </a:effectLst>
              </a:rPr>
              <a:t>without trusting</a:t>
            </a:r>
            <a:r>
              <a:rPr lang="en-US" sz="2400" b="1" dirty="0" smtClean="0">
                <a:solidFill>
                  <a:schemeClr val="bg1"/>
                </a:solidFill>
                <a:effectLst>
                  <a:outerShdw blurRad="38100" dist="38100" dir="2700000" algn="tl">
                    <a:srgbClr val="000000">
                      <a:alpha val="43137"/>
                    </a:srgbClr>
                  </a:outerShdw>
                </a:effectLst>
              </a:rPr>
              <a:t> it is impossible to please God: for it is necessary for one who comes to God to believe because then He becomes a </a:t>
            </a:r>
            <a:r>
              <a:rPr lang="en-US" sz="2400" b="1" dirty="0" err="1" smtClean="0">
                <a:solidFill>
                  <a:schemeClr val="bg1"/>
                </a:solidFill>
                <a:effectLst>
                  <a:outerShdw blurRad="38100" dist="38100" dir="2700000" algn="tl">
                    <a:srgbClr val="000000">
                      <a:alpha val="43137"/>
                    </a:srgbClr>
                  </a:outerShdw>
                </a:effectLst>
              </a:rPr>
              <a:t>rewarder</a:t>
            </a:r>
            <a:r>
              <a:rPr lang="en-US" sz="2400" b="1" dirty="0" smtClean="0">
                <a:solidFill>
                  <a:schemeClr val="bg1"/>
                </a:solidFill>
                <a:effectLst>
                  <a:outerShdw blurRad="38100" dist="38100" dir="2700000" algn="tl">
                    <a:srgbClr val="000000">
                      <a:alpha val="43137"/>
                    </a:srgbClr>
                  </a:outerShdw>
                </a:effectLst>
              </a:rPr>
              <a:t> to those who seek Him out. </a:t>
            </a:r>
            <a:r>
              <a:rPr lang="en-US" sz="2400" b="1" i="1" dirty="0" smtClean="0">
                <a:solidFill>
                  <a:srgbClr val="00FFFF"/>
                </a:solidFill>
                <a:effectLst>
                  <a:outerShdw blurRad="38100" dist="38100" dir="2700000" algn="tl">
                    <a:srgbClr val="000000">
                      <a:alpha val="43137"/>
                    </a:srgbClr>
                  </a:outerShdw>
                </a:effectLst>
              </a:rPr>
              <a:t>(Heb. 11:6; The Power New Testament by William J. </a:t>
            </a:r>
            <a:r>
              <a:rPr lang="en-US" sz="2400" b="1" i="1" dirty="0" err="1" smtClean="0">
                <a:solidFill>
                  <a:srgbClr val="00FFFF"/>
                </a:solidFill>
                <a:effectLst>
                  <a:outerShdw blurRad="38100" dist="38100" dir="2700000" algn="tl">
                    <a:srgbClr val="000000">
                      <a:alpha val="43137"/>
                    </a:srgbClr>
                  </a:outerShdw>
                </a:effectLst>
              </a:rPr>
              <a:t>Morford</a:t>
            </a:r>
            <a:r>
              <a:rPr lang="en-US" sz="2400" b="1" i="1" dirty="0" smtClean="0">
                <a:solidFill>
                  <a:srgbClr val="00FFFF"/>
                </a:solidFill>
                <a:effectLst>
                  <a:outerShdw blurRad="38100" dist="38100" dir="2700000" algn="tl">
                    <a:srgbClr val="000000">
                      <a:alpha val="43137"/>
                    </a:srgbClr>
                  </a:outerShdw>
                </a:effectLst>
              </a:rPr>
              <a:t>).</a:t>
            </a:r>
            <a:endParaRPr lang="en-US" sz="2400" b="1" i="1" dirty="0">
              <a:solidFill>
                <a:srgbClr val="00FFFF"/>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rgbClr val="00FFFF"/>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chemeClr val="bg1"/>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chemeClr val="bg1"/>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chemeClr val="bg1"/>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chemeClr val="bg1"/>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chemeClr val="bg1"/>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chemeClr val="bg1"/>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chemeClr val="bg1"/>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chemeClr val="bg1"/>
              </a:solidFill>
              <a:effectLst>
                <a:outerShdw blurRad="38100" dist="38100" dir="2700000" algn="tl">
                  <a:srgbClr val="000000">
                    <a:alpha val="43137"/>
                  </a:srgbClr>
                </a:outerShdw>
              </a:effectLst>
            </a:endParaRPr>
          </a:p>
          <a:p>
            <a:pPr fontAlgn="auto">
              <a:spcBef>
                <a:spcPts val="0"/>
              </a:spcBef>
              <a:spcAft>
                <a:spcPts val="0"/>
              </a:spcAft>
              <a:defRPr/>
            </a:pPr>
            <a:endParaRPr lang="en-US" sz="2000" b="1" i="1" dirty="0">
              <a:solidFill>
                <a:schemeClr val="bg1"/>
              </a:solidFill>
              <a:effectLst>
                <a:outerShdw blurRad="38100" dist="38100" dir="2700000" algn="tl">
                  <a:srgbClr val="000000">
                    <a:alpha val="43137"/>
                  </a:srgbClr>
                </a:outerShdw>
              </a:effectLst>
            </a:endParaRPr>
          </a:p>
          <a:p>
            <a:pPr fontAlgn="auto">
              <a:spcBef>
                <a:spcPts val="0"/>
              </a:spcBef>
              <a:spcAft>
                <a:spcPts val="0"/>
              </a:spcAft>
              <a:defRPr/>
            </a:pPr>
            <a:r>
              <a:rPr lang="en-US" sz="2400" b="1" i="1" dirty="0" smtClean="0">
                <a:solidFill>
                  <a:schemeClr val="bg1"/>
                </a:solidFill>
                <a:effectLst>
                  <a:outerShdw blurRad="38100" dist="38100" dir="2700000" algn="tl">
                    <a:srgbClr val="000000">
                      <a:alpha val="43137"/>
                    </a:srgbClr>
                  </a:outerShdw>
                </a:effectLst>
              </a:rPr>
              <a:t>To receive consistent answers to prayer rather than hit and misses as too many Christians experience, we must develop a trusting relationship with God.</a:t>
            </a:r>
            <a:endParaRPr lang="en-US" sz="20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00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371600" y="685800"/>
            <a:ext cx="6794745" cy="461665"/>
          </a:xfrm>
          <a:prstGeom prst="rect">
            <a:avLst/>
          </a:prstGeom>
          <a:ln w="28575">
            <a:solidFill>
              <a:schemeClr val="bg1"/>
            </a:solidFill>
          </a:ln>
          <a:effectLst>
            <a:outerShdw blurRad="50800" dist="38100" dir="2700000" algn="tl" rotWithShape="0">
              <a:prstClr val="black"/>
            </a:outerShdw>
          </a:effectLst>
        </p:spPr>
        <p:txBody>
          <a:bodyPr wrap="none">
            <a:spAutoFit/>
          </a:bodyPr>
          <a:lstStyle/>
          <a:p>
            <a:pPr fontAlgn="auto">
              <a:spcBef>
                <a:spcPts val="0"/>
              </a:spcBef>
              <a:spcAft>
                <a:spcPts val="0"/>
              </a:spcAft>
              <a:defRPr/>
            </a:pPr>
            <a:r>
              <a:rPr lang="en-US" sz="2400" b="1" dirty="0" smtClean="0">
                <a:solidFill>
                  <a:schemeClr val="bg1"/>
                </a:solidFill>
                <a:effectLst>
                  <a:outerShdw blurRad="38100" dist="38100" dir="2700000" algn="tl">
                    <a:srgbClr val="000000">
                      <a:alpha val="43137"/>
                    </a:srgbClr>
                  </a:outerShdw>
                </a:effectLst>
                <a:latin typeface="+mn-lt"/>
              </a:rPr>
              <a:t>The Growth of Victorious Word Christian Fellowship</a:t>
            </a:r>
            <a:endParaRPr lang="en-US" sz="24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4 Imagen" descr="jesus y hombre.jpg"/>
          <p:cNvPicPr>
            <a:picLocks noChangeAspect="1"/>
          </p:cNvPicPr>
          <p:nvPr/>
        </p:nvPicPr>
        <p:blipFill>
          <a:blip r:embed="rId3" cstate="email"/>
          <a:stretch>
            <a:fillRect/>
          </a:stretch>
        </p:blipFill>
        <p:spPr>
          <a:xfrm>
            <a:off x="1447800" y="1600200"/>
            <a:ext cx="6286544" cy="5357826"/>
          </a:xfrm>
          <a:prstGeom prst="ellipse">
            <a:avLst/>
          </a:prstGeom>
          <a:ln>
            <a:noFill/>
          </a:ln>
          <a:effectLst>
            <a:softEdge rad="127000"/>
          </a:effectLst>
        </p:spPr>
      </p:pic>
      <p:sp>
        <p:nvSpPr>
          <p:cNvPr id="3" name="Rectangle 2"/>
          <p:cNvSpPr/>
          <p:nvPr/>
        </p:nvSpPr>
        <p:spPr>
          <a:xfrm>
            <a:off x="304800" y="228600"/>
            <a:ext cx="3429000" cy="6001643"/>
          </a:xfrm>
          <a:prstGeom prst="rect">
            <a:avLst/>
          </a:prstGeom>
          <a:effectLst>
            <a:outerShdw blurRad="50800" dist="38100" dir="2700000" algn="tl" rotWithShape="0">
              <a:prstClr val="black"/>
            </a:outerShdw>
          </a:effectLst>
        </p:spPr>
        <p:txBody>
          <a:bodyPr wrap="square">
            <a:spAutoFit/>
          </a:bodyPr>
          <a:lstStyle/>
          <a:p>
            <a:pPr>
              <a:defRPr/>
            </a:pPr>
            <a:r>
              <a:rPr lang="es-ES" sz="2400" b="1" dirty="0">
                <a:solidFill>
                  <a:schemeClr val="bg1"/>
                </a:solidFill>
                <a:latin typeface="+mn-lt"/>
              </a:rPr>
              <a:t> </a:t>
            </a:r>
            <a:r>
              <a:rPr lang="en-US" sz="2400" b="1" dirty="0">
                <a:solidFill>
                  <a:schemeClr val="bg1"/>
                </a:solidFill>
                <a:effectLst>
                  <a:outerShdw blurRad="38100" dist="38100" dir="2700000" algn="tl">
                    <a:srgbClr val="000000">
                      <a:alpha val="43137"/>
                    </a:srgbClr>
                  </a:outerShdw>
                </a:effectLst>
              </a:rPr>
              <a:t>By now you can see that it is </a:t>
            </a:r>
            <a:r>
              <a:rPr lang="en-US" sz="2400" b="1" dirty="0" smtClean="0">
                <a:solidFill>
                  <a:schemeClr val="bg1"/>
                </a:solidFill>
                <a:effectLst>
                  <a:outerShdw blurRad="38100" dist="38100" dir="2700000" algn="tl">
                    <a:srgbClr val="000000">
                      <a:alpha val="43137"/>
                    </a:srgbClr>
                  </a:outerShdw>
                </a:effectLst>
              </a:rPr>
              <a:t>impossible </a:t>
            </a:r>
            <a:r>
              <a:rPr lang="en-US" sz="2400" b="1" dirty="0">
                <a:solidFill>
                  <a:schemeClr val="bg1"/>
                </a:solidFill>
                <a:effectLst>
                  <a:outerShdw blurRad="38100" dist="38100" dir="2700000" algn="tl">
                    <a:srgbClr val="000000">
                      <a:alpha val="43137"/>
                    </a:srgbClr>
                  </a:outerShdw>
                </a:effectLst>
              </a:rPr>
              <a:t>to please God without faith. </a:t>
            </a:r>
            <a:r>
              <a:rPr lang="en-US" sz="2400" b="1" u="sng" dirty="0">
                <a:solidFill>
                  <a:schemeClr val="bg1"/>
                </a:solidFill>
                <a:effectLst>
                  <a:outerShdw blurRad="38100" dist="38100" dir="2700000" algn="tl">
                    <a:srgbClr val="000000">
                      <a:alpha val="43137"/>
                    </a:srgbClr>
                  </a:outerShdw>
                </a:effectLst>
              </a:rPr>
              <a:t>In our relationship with Him</a:t>
            </a:r>
            <a:r>
              <a:rPr lang="en-US" sz="2400" b="1" dirty="0">
                <a:solidFill>
                  <a:schemeClr val="bg1"/>
                </a:solidFill>
                <a:effectLst>
                  <a:outerShdw blurRad="38100" dist="38100" dir="2700000" algn="tl">
                    <a:srgbClr val="000000">
                      <a:alpha val="43137"/>
                    </a:srgbClr>
                  </a:outerShdw>
                </a:effectLst>
              </a:rPr>
              <a:t>, we have to believe that He not only exists, but actually wants to answer us when we </a:t>
            </a:r>
            <a:r>
              <a:rPr lang="en-US" sz="2400" b="1" dirty="0" smtClean="0">
                <a:solidFill>
                  <a:schemeClr val="bg1"/>
                </a:solidFill>
                <a:effectLst>
                  <a:outerShdw blurRad="38100" dist="38100" dir="2700000" algn="tl">
                    <a:srgbClr val="000000">
                      <a:alpha val="43137"/>
                    </a:srgbClr>
                  </a:outerShdw>
                </a:effectLst>
              </a:rPr>
              <a:t>pray. </a:t>
            </a:r>
            <a:r>
              <a:rPr lang="en-US" sz="2400" b="1" dirty="0">
                <a:solidFill>
                  <a:schemeClr val="bg1"/>
                </a:solidFill>
                <a:effectLst>
                  <a:outerShdw blurRad="38100" dist="38100" dir="2700000" algn="tl">
                    <a:srgbClr val="000000">
                      <a:alpha val="43137"/>
                    </a:srgbClr>
                  </a:outerShdw>
                </a:effectLst>
              </a:rPr>
              <a:t>He longs to give us what we need when we seek Him with sincere and earnest faith. </a:t>
            </a:r>
            <a:r>
              <a:rPr lang="en-US" sz="2400" b="1" dirty="0" smtClean="0">
                <a:solidFill>
                  <a:schemeClr val="bg1"/>
                </a:solidFill>
                <a:effectLst>
                  <a:outerShdw blurRad="38100" dist="38100" dir="2700000" algn="tl">
                    <a:srgbClr val="000000">
                      <a:alpha val="43137"/>
                    </a:srgbClr>
                  </a:outerShdw>
                </a:effectLst>
              </a:rPr>
              <a:t>(Heb. 11:6; The </a:t>
            </a:r>
            <a:r>
              <a:rPr lang="en-US" sz="2400" b="1" dirty="0">
                <a:solidFill>
                  <a:schemeClr val="bg1"/>
                </a:solidFill>
                <a:effectLst>
                  <a:outerShdw blurRad="38100" dist="38100" dir="2700000" algn="tl">
                    <a:srgbClr val="000000">
                      <a:alpha val="43137"/>
                    </a:srgbClr>
                  </a:outerShdw>
                </a:effectLst>
              </a:rPr>
              <a:t>Truth New Testament)</a:t>
            </a:r>
            <a:endParaRPr lang="en-US" sz="24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3"/>
                                        </p:tgtEl>
                                        <p:attrNameLst>
                                          <p:attrName>ppt_w</p:attrName>
                                        </p:attrNameLst>
                                      </p:cBhvr>
                                      <p:tavLst>
                                        <p:tav tm="0">
                                          <p:val>
                                            <p:strVal val="#ppt_w*.05"/>
                                          </p:val>
                                        </p:tav>
                                        <p:tav tm="100000">
                                          <p:val>
                                            <p:strVal val="#ppt_w"/>
                                          </p:val>
                                        </p:tav>
                                      </p:tavLst>
                                    </p:anim>
                                    <p:anim calcmode="lin" valueType="num">
                                      <p:cBhvr>
                                        <p:cTn id="10" dur="3000" fill="hold"/>
                                        <p:tgtEl>
                                          <p:spTgt spid="3"/>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3"/>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76200" y="76200"/>
            <a:ext cx="8940800" cy="6705600"/>
          </a:xfrm>
          <a:prstGeom prst="rect">
            <a:avLst/>
          </a:prstGeom>
          <a:noFill/>
          <a:ln w="9525">
            <a:noFill/>
            <a:miter lim="800000"/>
            <a:headEnd/>
            <a:tailEnd/>
          </a:ln>
        </p:spPr>
      </p:pic>
      <p:sp>
        <p:nvSpPr>
          <p:cNvPr id="5" name="Rectangle 4"/>
          <p:cNvSpPr/>
          <p:nvPr/>
        </p:nvSpPr>
        <p:spPr>
          <a:xfrm>
            <a:off x="609600" y="1752600"/>
            <a:ext cx="3505200" cy="4493538"/>
          </a:xfrm>
          <a:prstGeom prst="rect">
            <a:avLst/>
          </a:prstGeom>
        </p:spPr>
        <p:txBody>
          <a:bodyPr wrap="square">
            <a:spAutoFit/>
          </a:bodyPr>
          <a:lstStyle/>
          <a:p>
            <a:pPr fontAlgn="auto">
              <a:spcBef>
                <a:spcPts val="0"/>
              </a:spcBef>
              <a:spcAft>
                <a:spcPts val="0"/>
              </a:spcAft>
              <a:defRPr/>
            </a:pPr>
            <a:r>
              <a:rPr lang="en-US" sz="2200" b="1" dirty="0">
                <a:solidFill>
                  <a:srgbClr val="C00000"/>
                </a:solidFill>
                <a:effectLst>
                  <a:outerShdw blurRad="38100" dist="38100" dir="2700000" algn="tl">
                    <a:srgbClr val="000000">
                      <a:alpha val="43137"/>
                    </a:srgbClr>
                  </a:outerShdw>
                </a:effectLst>
              </a:rPr>
              <a:t>But it's impossible to please God without having faith. Those who come to God must not only believe that He exists, but </a:t>
            </a:r>
            <a:r>
              <a:rPr lang="en-US" sz="2200" b="1" u="sng" dirty="0">
                <a:solidFill>
                  <a:srgbClr val="C00000"/>
                </a:solidFill>
                <a:effectLst>
                  <a:outerShdw blurRad="38100" dist="38100" dir="2700000" algn="tl">
                    <a:srgbClr val="000000">
                      <a:alpha val="43137"/>
                    </a:srgbClr>
                  </a:outerShdw>
                </a:effectLst>
              </a:rPr>
              <a:t>that He cares </a:t>
            </a:r>
            <a:r>
              <a:rPr lang="en-US" sz="2200" b="1" dirty="0">
                <a:solidFill>
                  <a:srgbClr val="C00000"/>
                </a:solidFill>
                <a:effectLst>
                  <a:outerShdw blurRad="38100" dist="38100" dir="2700000" algn="tl">
                    <a:srgbClr val="000000">
                      <a:alpha val="43137"/>
                    </a:srgbClr>
                  </a:outerShdw>
                </a:effectLst>
              </a:rPr>
              <a:t>and rewards those who search for Him</a:t>
            </a:r>
            <a:r>
              <a:rPr lang="en-US" sz="2200" b="1" dirty="0">
                <a:solidFill>
                  <a:srgbClr val="00FF00"/>
                </a:solidFill>
                <a:effectLst>
                  <a:outerShdw blurRad="38100" dist="38100" dir="2700000" algn="tl">
                    <a:srgbClr val="000000">
                      <a:alpha val="43137"/>
                    </a:srgbClr>
                  </a:outerShdw>
                </a:effectLst>
              </a:rPr>
              <a:t>. </a:t>
            </a:r>
            <a:r>
              <a:rPr lang="en-US" sz="2200" b="1" dirty="0" smtClean="0">
                <a:solidFill>
                  <a:srgbClr val="00FF00"/>
                </a:solidFill>
                <a:effectLst>
                  <a:outerShdw blurRad="38100" dist="38100" dir="2700000" algn="tl">
                    <a:srgbClr val="000000">
                      <a:alpha val="43137"/>
                    </a:srgbClr>
                  </a:outerShdw>
                </a:effectLst>
              </a:rPr>
              <a:t>(Heb. 11:6; The </a:t>
            </a:r>
            <a:r>
              <a:rPr lang="en-US" sz="2200" b="1" dirty="0">
                <a:solidFill>
                  <a:srgbClr val="00FF00"/>
                </a:solidFill>
                <a:effectLst>
                  <a:outerShdw blurRad="38100" dist="38100" dir="2700000" algn="tl">
                    <a:srgbClr val="000000">
                      <a:alpha val="43137"/>
                    </a:srgbClr>
                  </a:outerShdw>
                </a:effectLst>
              </a:rPr>
              <a:t>Clear Word, a paraphrase by Jack Blanco). </a:t>
            </a:r>
            <a:endParaRPr lang="en-US" sz="2200" b="1" dirty="0" smtClean="0">
              <a:solidFill>
                <a:srgbClr val="00FF00"/>
              </a:solidFill>
              <a:effectLst>
                <a:outerShdw blurRad="38100" dist="38100" dir="2700000" algn="tl">
                  <a:srgbClr val="000000">
                    <a:alpha val="43137"/>
                  </a:srgbClr>
                </a:outerShdw>
              </a:effectLst>
            </a:endParaRPr>
          </a:p>
          <a:p>
            <a:pPr fontAlgn="auto">
              <a:spcBef>
                <a:spcPts val="0"/>
              </a:spcBef>
              <a:spcAft>
                <a:spcPts val="0"/>
              </a:spcAft>
              <a:defRPr/>
            </a:pPr>
            <a:endParaRPr lang="en-US" sz="2200" b="1" i="1" dirty="0" smtClean="0">
              <a:solidFill>
                <a:srgbClr val="00FF00"/>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200" b="1" i="1" dirty="0" smtClean="0">
                <a:solidFill>
                  <a:srgbClr val="FF0000"/>
                </a:solidFill>
                <a:effectLst>
                  <a:outerShdw blurRad="38100" dist="38100" dir="2700000" algn="tl">
                    <a:srgbClr val="000000">
                      <a:alpha val="43137"/>
                    </a:srgbClr>
                  </a:outerShdw>
                </a:effectLst>
                <a:latin typeface="+mn-lt"/>
              </a:rPr>
              <a:t>See Also 1 Pet. 5:7</a:t>
            </a:r>
            <a:endParaRPr lang="en-US" sz="2200" b="1" i="1" dirty="0">
              <a:solidFill>
                <a:srgbClr val="FF0000"/>
              </a:solidFill>
              <a:effectLst>
                <a:outerShdw blurRad="38100" dist="38100" dir="2700000" algn="tl">
                  <a:srgbClr val="000000">
                    <a:alpha val="43137"/>
                  </a:srgbClr>
                </a:outerShdw>
              </a:effectLst>
              <a:latin typeface="+mn-lt"/>
            </a:endParaRPr>
          </a:p>
        </p:txBody>
      </p:sp>
      <p:sp>
        <p:nvSpPr>
          <p:cNvPr id="6" name="TextBox 5"/>
          <p:cNvSpPr txBox="1"/>
          <p:nvPr/>
        </p:nvSpPr>
        <p:spPr>
          <a:xfrm>
            <a:off x="2667000" y="304800"/>
            <a:ext cx="4390626" cy="461665"/>
          </a:xfrm>
          <a:prstGeom prst="rect">
            <a:avLst/>
          </a:prstGeom>
          <a:noFill/>
          <a:ln w="28575">
            <a:solidFill>
              <a:srgbClr val="C00000"/>
            </a:solidFill>
          </a:ln>
        </p:spPr>
        <p:txBody>
          <a:bodyPr wrap="none">
            <a:spAutoFit/>
          </a:bodyPr>
          <a:lstStyle/>
          <a:p>
            <a:pPr fontAlgn="auto">
              <a:spcBef>
                <a:spcPts val="0"/>
              </a:spcBef>
              <a:spcAft>
                <a:spcPts val="0"/>
              </a:spcAft>
              <a:defRPr/>
            </a:pPr>
            <a:r>
              <a:rPr lang="en-US" sz="2400" b="1" dirty="0" smtClean="0">
                <a:solidFill>
                  <a:srgbClr val="C00000"/>
                </a:solidFill>
                <a:effectLst>
                  <a:outerShdw blurRad="38100" dist="38100" dir="2700000" algn="tl">
                    <a:srgbClr val="000000">
                      <a:alpha val="43137"/>
                    </a:srgbClr>
                  </a:outerShdw>
                </a:effectLst>
                <a:latin typeface="+mn-lt"/>
              </a:rPr>
              <a:t>Father Genuinely Cares About Us</a:t>
            </a:r>
            <a:endParaRPr lang="en-US" sz="2400" b="1" dirty="0">
              <a:solidFill>
                <a:srgbClr val="C0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Campos\Desktop\ILUSTRACIONES\Colors\C-GRE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81000" y="1143000"/>
            <a:ext cx="8458200" cy="1938992"/>
          </a:xfrm>
          <a:prstGeom prst="rect">
            <a:avLst/>
          </a:prstGeom>
        </p:spPr>
        <p:txBody>
          <a:bodyPr>
            <a:spAutoFit/>
          </a:bodyPr>
          <a:lstStyle/>
          <a:p>
            <a:pPr>
              <a:defRPr/>
            </a:pPr>
            <a:r>
              <a:rPr lang="en-US" sz="2800" b="1" dirty="0">
                <a:solidFill>
                  <a:schemeClr val="bg1"/>
                </a:solidFill>
                <a:effectLst>
                  <a:outerShdw blurRad="38100" dist="38100" dir="2700000" algn="tl">
                    <a:srgbClr val="000000">
                      <a:alpha val="43137"/>
                    </a:srgbClr>
                  </a:outerShdw>
                </a:effectLst>
                <a:latin typeface="+mn-lt"/>
              </a:rPr>
              <a:t> </a:t>
            </a:r>
            <a:r>
              <a:rPr lang="en-US" sz="4000" b="1" i="1" dirty="0">
                <a:solidFill>
                  <a:srgbClr val="FFFF00"/>
                </a:solidFill>
                <a:effectLst>
                  <a:outerShdw blurRad="38100" dist="38100" dir="2700000" algn="tl">
                    <a:srgbClr val="000000">
                      <a:alpha val="43137"/>
                    </a:srgbClr>
                  </a:outerShdw>
                </a:effectLst>
                <a:latin typeface="Georgia" pitchFamily="18" charset="0"/>
              </a:rPr>
              <a:t>“ </a:t>
            </a:r>
            <a:r>
              <a:rPr lang="en-US" sz="4000" b="1" i="1" dirty="0" smtClean="0">
                <a:solidFill>
                  <a:srgbClr val="FFFF00"/>
                </a:solidFill>
                <a:effectLst>
                  <a:outerShdw blurRad="38100" dist="38100" dir="2700000" algn="tl">
                    <a:srgbClr val="000000">
                      <a:alpha val="43137"/>
                    </a:srgbClr>
                  </a:outerShdw>
                </a:effectLst>
                <a:latin typeface="Georgia" pitchFamily="18" charset="0"/>
              </a:rPr>
              <a:t>Now </a:t>
            </a:r>
            <a:r>
              <a:rPr lang="en-US" sz="4000" b="1" i="1" dirty="0">
                <a:solidFill>
                  <a:srgbClr val="FFFF00"/>
                </a:solidFill>
                <a:effectLst>
                  <a:outerShdw blurRad="38100" dist="38100" dir="2700000" algn="tl">
                    <a:srgbClr val="000000">
                      <a:alpha val="43137"/>
                    </a:srgbClr>
                  </a:outerShdw>
                </a:effectLst>
                <a:latin typeface="Georgia" pitchFamily="18" charset="0"/>
              </a:rPr>
              <a:t>faith is the substance of things hoped for, the evidence of things not seen.” </a:t>
            </a:r>
            <a:r>
              <a:rPr lang="en-US" sz="2400" b="1" i="1" dirty="0" smtClean="0">
                <a:solidFill>
                  <a:srgbClr val="00FFFF"/>
                </a:solidFill>
                <a:effectLst>
                  <a:outerShdw blurRad="38100" dist="38100" dir="2700000" algn="tl">
                    <a:srgbClr val="000000">
                      <a:alpha val="43137"/>
                    </a:srgbClr>
                  </a:outerShdw>
                </a:effectLst>
              </a:rPr>
              <a:t>(Hebrews 11:1, KJV</a:t>
            </a:r>
            <a:r>
              <a:rPr lang="en-US" sz="2400" b="1" i="1" dirty="0">
                <a:solidFill>
                  <a:srgbClr val="00FFFF"/>
                </a:solidFill>
                <a:effectLst>
                  <a:outerShdw blurRad="38100" dist="38100" dir="2700000" algn="tl">
                    <a:srgbClr val="000000">
                      <a:alpha val="43137"/>
                    </a:srgbClr>
                  </a:outerShdw>
                </a:effectLst>
              </a:rPr>
              <a:t>).</a:t>
            </a:r>
            <a:endParaRPr lang="en-US" sz="2400" b="1" i="1" dirty="0">
              <a:solidFill>
                <a:srgbClr val="00FFFF"/>
              </a:solidFill>
              <a:effectLst>
                <a:outerShdw blurRad="38100" dist="38100" dir="2700000" algn="tl">
                  <a:srgbClr val="000000">
                    <a:alpha val="43137"/>
                  </a:srgbClr>
                </a:outerShdw>
              </a:effectLst>
              <a:latin typeface="+mn-lt"/>
            </a:endParaRPr>
          </a:p>
        </p:txBody>
      </p:sp>
      <p:sp>
        <p:nvSpPr>
          <p:cNvPr id="5" name="Rectangle 4"/>
          <p:cNvSpPr/>
          <p:nvPr/>
        </p:nvSpPr>
        <p:spPr>
          <a:xfrm>
            <a:off x="457200" y="3962400"/>
            <a:ext cx="8305800" cy="954107"/>
          </a:xfrm>
          <a:prstGeom prst="rect">
            <a:avLst/>
          </a:prstGeom>
        </p:spPr>
        <p:txBody>
          <a:bodyPr>
            <a:spAutoFit/>
          </a:bodyPr>
          <a:lstStyle/>
          <a:p>
            <a:pPr algn="ctr">
              <a:defRPr/>
            </a:pPr>
            <a:r>
              <a:rPr lang="en-US" sz="2800" b="1" dirty="0" smtClean="0">
                <a:solidFill>
                  <a:schemeClr val="bg1"/>
                </a:solidFill>
                <a:effectLst>
                  <a:outerShdw blurRad="38100" dist="38100" dir="2700000" algn="tl">
                    <a:srgbClr val="000000">
                      <a:alpha val="43137"/>
                    </a:srgbClr>
                  </a:outerShdw>
                </a:effectLst>
              </a:rPr>
              <a:t>In order for God’s people to know how to exercise faith, they must know what it is.</a:t>
            </a:r>
            <a:endParaRPr lang="en-US" sz="2800" i="1"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3480"/>
                            </p:stCondLst>
                            <p:childTnLst>
                              <p:par>
                                <p:cTn id="11" presetID="2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1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1500" accel="50000" fill="hold">
                                          <p:stCondLst>
                                            <p:cond delay="1500"/>
                                          </p:stCondLst>
                                        </p:cTn>
                                        <p:tgtEl>
                                          <p:spTgt spid="5"/>
                                        </p:tgtEl>
                                        <p:attrNameLst>
                                          <p:attrName>ppt_w</p:attrName>
                                        </p:attrNameLst>
                                      </p:cBhvr>
                                      <p:tavLst>
                                        <p:tav tm="0">
                                          <p:val>
                                            <p:strVal val="#ppt_w*.05"/>
                                          </p:val>
                                        </p:tav>
                                        <p:tav tm="100000">
                                          <p:val>
                                            <p:strVal val="#ppt_w"/>
                                          </p:val>
                                        </p:tav>
                                      </p:tavLst>
                                    </p:anim>
                                    <p:anim calcmode="lin" valueType="num">
                                      <p:cBhvr>
                                        <p:cTn id="16" dur="3000" fill="hold"/>
                                        <p:tgtEl>
                                          <p:spTgt spid="5"/>
                                        </p:tgtEl>
                                        <p:attrNameLst>
                                          <p:attrName>ppt_h</p:attrName>
                                        </p:attrNameLst>
                                      </p:cBhvr>
                                      <p:tavLst>
                                        <p:tav tm="0">
                                          <p:val>
                                            <p:strVal val="#ppt_h"/>
                                          </p:val>
                                        </p:tav>
                                        <p:tav tm="100000">
                                          <p:val>
                                            <p:strVal val="#ppt_h"/>
                                          </p:val>
                                        </p:tav>
                                      </p:tavLst>
                                    </p:anim>
                                    <p:anim calcmode="lin" valueType="num">
                                      <p:cBhvr>
                                        <p:cTn id="17" dur="1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1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1500" accel="50000" fill="hold">
                                          <p:stCondLst>
                                            <p:cond delay="1500"/>
                                          </p:stCondLst>
                                        </p:cTn>
                                        <p:tgtEl>
                                          <p:spTgt spid="5"/>
                                        </p:tgtEl>
                                        <p:attrNameLst>
                                          <p:attrName>ppt_y</p:attrName>
                                        </p:attrNameLst>
                                      </p:cBhvr>
                                      <p:tavLst>
                                        <p:tav tm="0">
                                          <p:val>
                                            <p:strVal val="#ppt_y+.1"/>
                                          </p:val>
                                        </p:tav>
                                        <p:tav tm="100000">
                                          <p:val>
                                            <p:strVal val="#ppt_y"/>
                                          </p:val>
                                        </p:tav>
                                      </p:tavLst>
                                    </p:anim>
                                    <p:animEffect transition="in" filter="fade">
                                      <p:cBhvr>
                                        <p:cTn id="20" dur="3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Campos\Desktop\ILUSTRACIONES\Colors\C-GRE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762000"/>
            <a:ext cx="8610600" cy="1077218"/>
          </a:xfrm>
          <a:prstGeom prst="rect">
            <a:avLst/>
          </a:prstGeom>
        </p:spPr>
        <p:txBody>
          <a:bodyPr>
            <a:spAutoFit/>
          </a:bodyPr>
          <a:lstStyle/>
          <a:p>
            <a:pPr algn="ctr" fontAlgn="auto">
              <a:spcBef>
                <a:spcPts val="0"/>
              </a:spcBef>
              <a:spcAft>
                <a:spcPts val="0"/>
              </a:spcAft>
              <a:defRPr/>
            </a:pPr>
            <a:r>
              <a:rPr lang="en-US" sz="3200" b="1" dirty="0" smtClean="0">
                <a:solidFill>
                  <a:schemeClr val="bg1"/>
                </a:solidFill>
                <a:effectLst>
                  <a:outerShdw blurRad="38100" dist="38100" dir="2700000" algn="tl">
                    <a:srgbClr val="000000">
                      <a:alpha val="43137"/>
                    </a:srgbClr>
                  </a:outerShdw>
                </a:effectLst>
              </a:rPr>
              <a:t>The Greek word for “faith” in this passage can also be translated “trust”. </a:t>
            </a:r>
            <a:endParaRPr lang="en-US" sz="3200" b="1" dirty="0">
              <a:solidFill>
                <a:schemeClr val="bg1"/>
              </a:solidFill>
              <a:effectLst>
                <a:outerShdw blurRad="38100" dist="38100" dir="2700000" algn="tl">
                  <a:srgbClr val="000000">
                    <a:alpha val="43137"/>
                  </a:srgbClr>
                </a:outerShdw>
              </a:effectLst>
              <a:latin typeface="+mn-lt"/>
            </a:endParaRPr>
          </a:p>
        </p:txBody>
      </p:sp>
      <p:pic>
        <p:nvPicPr>
          <p:cNvPr id="9218" name="Picture 2"/>
          <p:cNvPicPr>
            <a:picLocks noChangeAspect="1" noChangeArrowheads="1"/>
          </p:cNvPicPr>
          <p:nvPr/>
        </p:nvPicPr>
        <p:blipFill>
          <a:blip r:embed="rId3" cstate="print"/>
          <a:srcRect/>
          <a:stretch>
            <a:fillRect/>
          </a:stretch>
        </p:blipFill>
        <p:spPr bwMode="auto">
          <a:xfrm>
            <a:off x="2895600" y="2209800"/>
            <a:ext cx="6061075" cy="4311650"/>
          </a:xfrm>
          <a:prstGeom prst="rect">
            <a:avLst/>
          </a:prstGeom>
          <a:noFill/>
          <a:ln w="9525">
            <a:noFill/>
            <a:miter lim="800000"/>
            <a:headEnd/>
            <a:tailEnd/>
          </a:ln>
        </p:spPr>
      </p:pic>
      <p:sp>
        <p:nvSpPr>
          <p:cNvPr id="4" name="Rectangle 3"/>
          <p:cNvSpPr/>
          <p:nvPr/>
        </p:nvSpPr>
        <p:spPr>
          <a:xfrm>
            <a:off x="228600" y="2514600"/>
            <a:ext cx="2667000" cy="3785652"/>
          </a:xfrm>
          <a:prstGeom prst="rect">
            <a:avLst/>
          </a:prstGeom>
        </p:spPr>
        <p:txBody>
          <a:bodyPr>
            <a:spAutoFit/>
          </a:bodyPr>
          <a:lstStyle/>
          <a:p>
            <a:pPr fontAlgn="auto">
              <a:spcBef>
                <a:spcPts val="0"/>
              </a:spcBef>
              <a:spcAft>
                <a:spcPts val="0"/>
              </a:spcAft>
              <a:defRPr/>
            </a:pPr>
            <a:r>
              <a:rPr lang="en-US" sz="2000" b="1" dirty="0">
                <a:solidFill>
                  <a:schemeClr val="bg1"/>
                </a:solidFill>
                <a:effectLst>
                  <a:outerShdw blurRad="38100" dist="38100" dir="2700000" algn="tl">
                    <a:srgbClr val="000000">
                      <a:alpha val="43137"/>
                    </a:srgbClr>
                  </a:outerShdw>
                </a:effectLst>
              </a:rPr>
              <a:t> </a:t>
            </a:r>
            <a:r>
              <a:rPr lang="en-US" sz="2400" b="1" dirty="0">
                <a:solidFill>
                  <a:schemeClr val="bg1"/>
                </a:solidFill>
                <a:effectLst>
                  <a:outerShdw blurRad="38100" dist="38100" dir="2700000" algn="tl">
                    <a:srgbClr val="000000">
                      <a:alpha val="43137"/>
                    </a:srgbClr>
                  </a:outerShdw>
                </a:effectLst>
              </a:rPr>
              <a:t>William J. </a:t>
            </a:r>
            <a:r>
              <a:rPr lang="en-US" sz="2400" b="1" dirty="0" err="1" smtClean="0">
                <a:solidFill>
                  <a:schemeClr val="bg1"/>
                </a:solidFill>
                <a:effectLst>
                  <a:outerShdw blurRad="38100" dist="38100" dir="2700000" algn="tl">
                    <a:srgbClr val="000000">
                      <a:alpha val="43137"/>
                    </a:srgbClr>
                  </a:outerShdw>
                </a:effectLst>
              </a:rPr>
              <a:t>Morford</a:t>
            </a:r>
            <a:r>
              <a:rPr lang="en-US" sz="2400" b="1" dirty="0" smtClean="0">
                <a:solidFill>
                  <a:schemeClr val="bg1"/>
                </a:solidFill>
                <a:effectLst>
                  <a:outerShdw blurRad="38100" dist="38100" dir="2700000" algn="tl">
                    <a:srgbClr val="000000">
                      <a:alpha val="43137"/>
                    </a:srgbClr>
                  </a:outerShdw>
                </a:effectLst>
              </a:rPr>
              <a:t>, author of “The Power New Testament” writes, “</a:t>
            </a:r>
            <a:r>
              <a:rPr lang="en-US" sz="2400" b="1" dirty="0">
                <a:solidFill>
                  <a:schemeClr val="bg1"/>
                </a:solidFill>
                <a:effectLst>
                  <a:outerShdw blurRad="38100" dist="38100" dir="2700000" algn="tl">
                    <a:srgbClr val="000000">
                      <a:alpha val="43137"/>
                    </a:srgbClr>
                  </a:outerShdw>
                </a:effectLst>
              </a:rPr>
              <a:t>The word we normally translate ‘faith’ meant ‘trust’ to the NT authors.</a:t>
            </a:r>
            <a:endParaRPr lang="en-US" sz="24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4)">
                                      <p:cBhvr>
                                        <p:cTn id="7" dur="2000"/>
                                        <p:tgtEl>
                                          <p:spTgt spid="9218"/>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style.rotation</p:attrName>
                                        </p:attrNameLst>
                                      </p:cBhvr>
                                      <p:tavLst>
                                        <p:tav tm="0">
                                          <p:val>
                                            <p:fltVal val="720"/>
                                          </p:val>
                                        </p:tav>
                                        <p:tav tm="100000">
                                          <p:val>
                                            <p:fltVal val="0"/>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1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1500" accel="50000" fill="hold">
                                          <p:stCondLst>
                                            <p:cond delay="1500"/>
                                          </p:stCondLst>
                                        </p:cTn>
                                        <p:tgtEl>
                                          <p:spTgt spid="4"/>
                                        </p:tgtEl>
                                        <p:attrNameLst>
                                          <p:attrName>ppt_w</p:attrName>
                                        </p:attrNameLst>
                                      </p:cBhvr>
                                      <p:tavLst>
                                        <p:tav tm="0">
                                          <p:val>
                                            <p:strVal val="#ppt_w*.05"/>
                                          </p:val>
                                        </p:tav>
                                        <p:tav tm="100000">
                                          <p:val>
                                            <p:strVal val="#ppt_w"/>
                                          </p:val>
                                        </p:tav>
                                      </p:tavLst>
                                    </p:anim>
                                    <p:anim calcmode="lin" valueType="num">
                                      <p:cBhvr>
                                        <p:cTn id="22" dur="3000" fill="hold"/>
                                        <p:tgtEl>
                                          <p:spTgt spid="4"/>
                                        </p:tgtEl>
                                        <p:attrNameLst>
                                          <p:attrName>ppt_h</p:attrName>
                                        </p:attrNameLst>
                                      </p:cBhvr>
                                      <p:tavLst>
                                        <p:tav tm="0">
                                          <p:val>
                                            <p:strVal val="#ppt_h"/>
                                          </p:val>
                                        </p:tav>
                                        <p:tav tm="100000">
                                          <p:val>
                                            <p:strVal val="#ppt_h"/>
                                          </p:val>
                                        </p:tav>
                                      </p:tavLst>
                                    </p:anim>
                                    <p:anim calcmode="lin" valueType="num">
                                      <p:cBhvr>
                                        <p:cTn id="23" dur="1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1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1500" accel="50000" fill="hold">
                                          <p:stCondLst>
                                            <p:cond delay="1500"/>
                                          </p:stCondLst>
                                        </p:cTn>
                                        <p:tgtEl>
                                          <p:spTgt spid="4"/>
                                        </p:tgtEl>
                                        <p:attrNameLst>
                                          <p:attrName>ppt_y</p:attrName>
                                        </p:attrNameLst>
                                      </p:cBhvr>
                                      <p:tavLst>
                                        <p:tav tm="0">
                                          <p:val>
                                            <p:strVal val="#ppt_y+.1"/>
                                          </p:val>
                                        </p:tav>
                                        <p:tav tm="100000">
                                          <p:val>
                                            <p:strVal val="#ppt_y"/>
                                          </p:val>
                                        </p:tav>
                                      </p:tavLst>
                                    </p:anim>
                                    <p:animEffect transition="in" filter="fade">
                                      <p:cBhvr>
                                        <p:cTn id="26" dur="3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Campos\Desktop\ILUSTRACIONES\Colors\C-GRE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1143000"/>
            <a:ext cx="8686800" cy="5509200"/>
          </a:xfrm>
          <a:prstGeom prst="rect">
            <a:avLst/>
          </a:prstGeom>
        </p:spPr>
        <p:txBody>
          <a:bodyPr>
            <a:spAutoFit/>
          </a:bodyPr>
          <a:lstStyle/>
          <a:p>
            <a:pPr algn="ctr" fontAlgn="auto">
              <a:spcBef>
                <a:spcPts val="0"/>
              </a:spcBef>
              <a:spcAft>
                <a:spcPts val="0"/>
              </a:spcAft>
              <a:defRPr/>
            </a:pPr>
            <a:r>
              <a:rPr lang="en-US" sz="3200" b="1" i="1" dirty="0">
                <a:solidFill>
                  <a:schemeClr val="bg1"/>
                </a:solidFill>
                <a:effectLst>
                  <a:outerShdw blurRad="38100" dist="38100" dir="2700000" algn="tl">
                    <a:srgbClr val="000000">
                      <a:alpha val="43137"/>
                    </a:srgbClr>
                  </a:outerShdw>
                </a:effectLst>
                <a:latin typeface="Georgia" pitchFamily="18" charset="0"/>
              </a:rPr>
              <a:t>The fundamental fact of existence is that this trust in God, this faith, is the firm foundation under everything that makes life worth living. It's our handle on what we can't see. </a:t>
            </a:r>
            <a:r>
              <a:rPr lang="en-US" sz="3200" b="1" dirty="0">
                <a:solidFill>
                  <a:schemeClr val="bg1"/>
                </a:solidFill>
                <a:effectLst>
                  <a:outerShdw blurRad="38100" dist="38100" dir="2700000" algn="tl">
                    <a:srgbClr val="000000">
                      <a:alpha val="43137"/>
                    </a:srgbClr>
                  </a:outerShdw>
                </a:effectLst>
                <a:latin typeface="Georgia" pitchFamily="18" charset="0"/>
              </a:rPr>
              <a:t>(The Message</a:t>
            </a:r>
            <a:r>
              <a:rPr lang="en-US" sz="3200" b="1" dirty="0" smtClean="0">
                <a:solidFill>
                  <a:schemeClr val="bg1"/>
                </a:solidFill>
                <a:effectLst>
                  <a:outerShdw blurRad="38100" dist="38100" dir="2700000" algn="tl">
                    <a:srgbClr val="000000">
                      <a:alpha val="43137"/>
                    </a:srgbClr>
                  </a:outerShdw>
                </a:effectLst>
                <a:latin typeface="Georgia" pitchFamily="18" charset="0"/>
              </a:rPr>
              <a:t>)</a:t>
            </a:r>
          </a:p>
          <a:p>
            <a:pPr algn="ctr" fontAlgn="auto">
              <a:spcBef>
                <a:spcPts val="0"/>
              </a:spcBef>
              <a:spcAft>
                <a:spcPts val="0"/>
              </a:spcAft>
              <a:defRPr/>
            </a:pPr>
            <a:endParaRPr lang="en-US" sz="3200" b="1" i="1" dirty="0">
              <a:solidFill>
                <a:schemeClr val="bg1"/>
              </a:solidFill>
              <a:effectLst>
                <a:outerShdw blurRad="38100" dist="38100" dir="2700000" algn="tl">
                  <a:srgbClr val="000000">
                    <a:alpha val="43137"/>
                  </a:srgbClr>
                </a:outerShdw>
              </a:effectLst>
              <a:latin typeface="Georgia" pitchFamily="18" charset="0"/>
            </a:endParaRPr>
          </a:p>
          <a:p>
            <a:pPr algn="ctr" fontAlgn="auto">
              <a:spcBef>
                <a:spcPts val="0"/>
              </a:spcBef>
              <a:spcAft>
                <a:spcPts val="0"/>
              </a:spcAft>
              <a:defRPr/>
            </a:pPr>
            <a:r>
              <a:rPr lang="en-US" sz="3200" b="1" i="1" dirty="0">
                <a:solidFill>
                  <a:schemeClr val="bg1"/>
                </a:solidFill>
                <a:effectLst>
                  <a:outerShdw blurRad="38100" dist="38100" dir="2700000" algn="tl">
                    <a:srgbClr val="000000">
                      <a:alpha val="43137"/>
                    </a:srgbClr>
                  </a:outerShdw>
                </a:effectLst>
                <a:latin typeface="Georgia" pitchFamily="18" charset="0"/>
              </a:rPr>
              <a:t>True faith is being sure of the hope we have and being certain that we shall see what has been promised, even though we do not see these things at present. </a:t>
            </a:r>
            <a:r>
              <a:rPr lang="en-US" sz="3200" b="1" dirty="0">
                <a:solidFill>
                  <a:schemeClr val="bg1"/>
                </a:solidFill>
                <a:effectLst>
                  <a:outerShdw blurRad="38100" dist="38100" dir="2700000" algn="tl">
                    <a:srgbClr val="000000">
                      <a:alpha val="43137"/>
                    </a:srgbClr>
                  </a:outerShdw>
                </a:effectLst>
                <a:latin typeface="Georgia" pitchFamily="18" charset="0"/>
              </a:rPr>
              <a:t>(The Truth New Testament)</a:t>
            </a:r>
          </a:p>
        </p:txBody>
      </p:sp>
      <p:sp>
        <p:nvSpPr>
          <p:cNvPr id="4" name="TextBox 3"/>
          <p:cNvSpPr txBox="1"/>
          <p:nvPr/>
        </p:nvSpPr>
        <p:spPr>
          <a:xfrm>
            <a:off x="2133600" y="304800"/>
            <a:ext cx="5027338" cy="461665"/>
          </a:xfrm>
          <a:prstGeom prst="rect">
            <a:avLst/>
          </a:prstGeom>
          <a:noFill/>
          <a:ln w="28575">
            <a:solidFill>
              <a:schemeClr val="bg1"/>
            </a:solidFill>
          </a:ln>
        </p:spPr>
        <p:txBody>
          <a:bodyPr wrap="none">
            <a:spAutoFit/>
          </a:bodyPr>
          <a:lstStyle/>
          <a:p>
            <a:pPr fontAlgn="auto">
              <a:spcBef>
                <a:spcPts val="0"/>
              </a:spcBef>
              <a:spcAft>
                <a:spcPts val="0"/>
              </a:spcAft>
              <a:defRPr/>
            </a:pPr>
            <a:r>
              <a:rPr lang="en-US" sz="2400" b="1" dirty="0" smtClean="0">
                <a:solidFill>
                  <a:schemeClr val="bg1"/>
                </a:solidFill>
                <a:effectLst>
                  <a:outerShdw blurRad="38100" dist="38100" dir="2700000" algn="tl">
                    <a:srgbClr val="000000">
                      <a:alpha val="43137"/>
                    </a:srgbClr>
                  </a:outerShdw>
                </a:effectLst>
                <a:latin typeface="+mn-lt"/>
              </a:rPr>
              <a:t>Paraphrases/Translations of Heb. 11:1</a:t>
            </a:r>
            <a:endParaRPr lang="en-US" sz="24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Campos\Desktop\ILUSTRACIONES\Ilustraciones de Nathan Greene\Ilustraciones  Nathan Greene\Man and Woman on Beach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228600" y="457200"/>
            <a:ext cx="3352800" cy="6124754"/>
          </a:xfrm>
          <a:prstGeom prst="rect">
            <a:avLst/>
          </a:prstGeom>
          <a:effectLst>
            <a:outerShdw blurRad="50800" dist="38100" dir="2700000" algn="tl" rotWithShape="0">
              <a:prstClr val="black"/>
            </a:outerShdw>
          </a:effectLst>
        </p:spPr>
        <p:txBody>
          <a:bodyPr wrap="square">
            <a:spAutoFit/>
          </a:bodyPr>
          <a:lstStyle/>
          <a:p>
            <a:pPr>
              <a:defRPr/>
            </a:pPr>
            <a:r>
              <a:rPr lang="en-US" sz="2800" b="1" dirty="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True faith is trust in God based on our relationship with Him. It is having such a trust in Him that we count what He promised us as already done even though we do not have any visible tangible evidence concerning it at present.</a:t>
            </a:r>
            <a:endParaRPr lang="en-US" sz="2800" b="1" i="1" dirty="0">
              <a:solidFill>
                <a:srgbClr val="00FFFF"/>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1867</Words>
  <Application>Microsoft Office PowerPoint</Application>
  <PresentationFormat>On-screen Show (4:3)</PresentationFormat>
  <Paragraphs>105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 Lord of the Sabbath</dc:title>
  <dc:subject>slideshare.net/chucho1943</dc:subject>
  <dc:creator>Adly Campos</dc:creator>
  <cp:lastModifiedBy>Pastor Troy</cp:lastModifiedBy>
  <cp:revision>122</cp:revision>
  <dcterms:created xsi:type="dcterms:W3CDTF">2012-02-09T02:30:40Z</dcterms:created>
  <dcterms:modified xsi:type="dcterms:W3CDTF">2012-06-03T03:19:18Z</dcterms:modified>
</cp:coreProperties>
</file>