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0" r:id="rId4"/>
    <p:sldId id="265" r:id="rId5"/>
    <p:sldId id="262" r:id="rId6"/>
    <p:sldId id="263" r:id="rId7"/>
    <p:sldId id="264" r:id="rId8"/>
    <p:sldId id="257" r:id="rId9"/>
    <p:sldId id="259" r:id="rId10"/>
    <p:sldId id="258"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4" d="100"/>
          <a:sy n="74" d="100"/>
        </p:scale>
        <p:origin x="-103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3B0F656-7A3C-4DB8-BBEE-19E91DD63AFE}"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0F656-7A3C-4DB8-BBEE-19E91DD63AFE}"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0F656-7A3C-4DB8-BBEE-19E91DD63AFE}"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3B0F656-7A3C-4DB8-BBEE-19E91DD63AFE}"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3B0F656-7A3C-4DB8-BBEE-19E91DD63AFE}" type="datetimeFigureOut">
              <a:rPr lang="en-US" smtClean="0"/>
              <a:pPr/>
              <a:t>10/3/2010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3B0F656-7A3C-4DB8-BBEE-19E91DD63AFE}"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3B0F656-7A3C-4DB8-BBEE-19E91DD63AFE}" type="datetimeFigureOut">
              <a:rPr lang="en-US" smtClean="0"/>
              <a:pPr/>
              <a:t>10/3/2010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3B0F656-7A3C-4DB8-BBEE-19E91DD63AFE}" type="datetimeFigureOut">
              <a:rPr lang="en-US" smtClean="0"/>
              <a:pPr/>
              <a:t>10/3/2010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3B0F656-7A3C-4DB8-BBEE-19E91DD63AFE}" type="datetimeFigureOut">
              <a:rPr lang="en-US" smtClean="0"/>
              <a:pPr/>
              <a:t>10/3/2010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0F656-7A3C-4DB8-BBEE-19E91DD63AFE}"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3B0F656-7A3C-4DB8-BBEE-19E91DD63AFE}" type="datetimeFigureOut">
              <a:rPr lang="en-US" smtClean="0"/>
              <a:pPr/>
              <a:t>10/3/2010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3271B0B-7DF6-41F7-84C4-98B82238937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D6B19C"/>
            </a:gs>
            <a:gs pos="30000">
              <a:srgbClr val="D49E6C"/>
            </a:gs>
            <a:gs pos="70000">
              <a:srgbClr val="A65528"/>
            </a:gs>
            <a:gs pos="100000">
              <a:srgbClr val="663012"/>
            </a:gs>
          </a:gsLst>
          <a:lin ang="5400000" scaled="0"/>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B0F656-7A3C-4DB8-BBEE-19E91DD63AFE}" type="datetimeFigureOut">
              <a:rPr lang="en-US" smtClean="0"/>
              <a:pPr/>
              <a:t>10/3/2010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3271B0B-7DF6-41F7-84C4-98B82238937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p:txBody>
          <a:bodyPr/>
          <a:lstStyle/>
          <a:p>
            <a:endParaRPr lang="en-US" dirty="0"/>
          </a:p>
        </p:txBody>
      </p:sp>
      <p:sp>
        <p:nvSpPr>
          <p:cNvPr id="1026" name="WordArt 2"/>
          <p:cNvSpPr>
            <a:spLocks noChangeArrowheads="1" noChangeShapeType="1" noTextEdit="1"/>
          </p:cNvSpPr>
          <p:nvPr/>
        </p:nvSpPr>
        <p:spPr bwMode="auto">
          <a:xfrm>
            <a:off x="2286000" y="228600"/>
            <a:ext cx="4343400" cy="762000"/>
          </a:xfrm>
          <a:prstGeom prst="rect">
            <a:avLst/>
          </a:prstGeom>
        </p:spPr>
        <p:txBody>
          <a:bodyPr wrap="none" fromWordArt="1">
            <a:prstTxWarp prst="textPlain">
              <a:avLst>
                <a:gd name="adj" fmla="val 50000"/>
              </a:avLst>
            </a:prstTxWarp>
          </a:bodyPr>
          <a:lstStyle/>
          <a:p>
            <a:pPr algn="ctr" rtl="0"/>
            <a:r>
              <a:rPr lang="en-US" sz="3600" kern="10" spc="0" dirty="0" smtClean="0">
                <a:ln w="9525">
                  <a:solidFill>
                    <a:srgbClr val="000000"/>
                  </a:solidFill>
                  <a:round/>
                  <a:headEnd/>
                  <a:tailEnd/>
                </a:ln>
                <a:solidFill>
                  <a:srgbClr val="FFFFFF"/>
                </a:solidFill>
                <a:effectLst/>
                <a:latin typeface="Arial Black"/>
              </a:rPr>
              <a:t>God Our</a:t>
            </a:r>
            <a:endParaRPr lang="en-US" sz="3600" kern="10" spc="0" dirty="0">
              <a:ln w="9525">
                <a:solidFill>
                  <a:srgbClr val="000000"/>
                </a:solidFill>
                <a:round/>
                <a:headEnd/>
                <a:tailEnd/>
              </a:ln>
              <a:solidFill>
                <a:srgbClr val="FFFFFF"/>
              </a:solidFill>
              <a:effectLst/>
              <a:latin typeface="Arial Black"/>
            </a:endParaRPr>
          </a:p>
        </p:txBody>
      </p:sp>
      <p:sp>
        <p:nvSpPr>
          <p:cNvPr id="1028" name="WordArt 4"/>
          <p:cNvSpPr>
            <a:spLocks noChangeArrowheads="1" noChangeShapeType="1" noTextEdit="1"/>
          </p:cNvSpPr>
          <p:nvPr/>
        </p:nvSpPr>
        <p:spPr bwMode="auto">
          <a:xfrm>
            <a:off x="4495800" y="3352800"/>
            <a:ext cx="4010025" cy="647700"/>
          </a:xfrm>
          <a:prstGeom prst="rect">
            <a:avLst/>
          </a:prstGeom>
        </p:spPr>
        <p:txBody>
          <a:bodyPr wrap="none" fromWordArt="1">
            <a:prstTxWarp prst="textPlain">
              <a:avLst>
                <a:gd name="adj" fmla="val 50000"/>
              </a:avLst>
            </a:prstTxWarp>
          </a:bodyPr>
          <a:lstStyle/>
          <a:p>
            <a:pPr algn="ctr" rtl="0"/>
            <a:r>
              <a:rPr lang="en-US" sz="3600" i="1" kern="10" spc="0" dirty="0" smtClean="0">
                <a:ln w="9525">
                  <a:solidFill>
                    <a:srgbClr val="000000"/>
                  </a:solidFill>
                  <a:round/>
                  <a:headEnd/>
                  <a:tailEnd/>
                </a:ln>
                <a:solidFill>
                  <a:srgbClr val="FFFFFF"/>
                </a:solidFill>
                <a:effectLst>
                  <a:outerShdw dist="35921" dir="2700000" algn="ctr" rotWithShape="0">
                    <a:srgbClr val="808080">
                      <a:alpha val="80000"/>
                    </a:srgbClr>
                  </a:outerShdw>
                </a:effectLst>
                <a:latin typeface="Arial Black"/>
              </a:rPr>
              <a:t>In Our Problems</a:t>
            </a:r>
            <a:endParaRPr lang="en-US" sz="3600" i="1" kern="10" spc="0" dirty="0">
              <a:ln w="9525">
                <a:solidFill>
                  <a:srgbClr val="000000"/>
                </a:solidFill>
                <a:round/>
                <a:headEnd/>
                <a:tailEnd/>
              </a:ln>
              <a:solidFill>
                <a:srgbClr val="FFFFFF"/>
              </a:solidFill>
              <a:effectLst>
                <a:outerShdw dist="35921" dir="2700000" algn="ctr" rotWithShape="0">
                  <a:srgbClr val="808080">
                    <a:alpha val="80000"/>
                  </a:srgbClr>
                </a:outerShdw>
              </a:effectLst>
              <a:latin typeface="Arial Black"/>
            </a:endParaRPr>
          </a:p>
        </p:txBody>
      </p:sp>
      <p:sp>
        <p:nvSpPr>
          <p:cNvPr id="1029" name="WordArt 5"/>
          <p:cNvSpPr>
            <a:spLocks noChangeArrowheads="1" noChangeShapeType="1" noTextEdit="1"/>
          </p:cNvSpPr>
          <p:nvPr/>
        </p:nvSpPr>
        <p:spPr bwMode="auto">
          <a:xfrm>
            <a:off x="2590800" y="1143000"/>
            <a:ext cx="4114800" cy="1981200"/>
          </a:xfrm>
          <a:prstGeom prst="rect">
            <a:avLst/>
          </a:prstGeom>
        </p:spPr>
        <p:txBody>
          <a:bodyPr wrap="none" fromWordArt="1">
            <a:prstTxWarp prst="textDeflateBottom">
              <a:avLst>
                <a:gd name="adj" fmla="val 76472"/>
              </a:avLst>
            </a:prstTxWarp>
            <a:scene3d>
              <a:camera prst="legacyPerspectiveFront">
                <a:rot lat="19799999" lon="19439998" rev="0"/>
              </a:camera>
              <a:lightRig rig="legacyNormal2" dir="t"/>
            </a:scene3d>
            <a:sp3d extrusionH="354000" prstMaterial="legacyMatte">
              <a:extrusionClr>
                <a:srgbClr val="939676"/>
              </a:extrusionClr>
            </a:sp3d>
          </a:bodyPr>
          <a:lstStyle/>
          <a:p>
            <a:pPr algn="ctr" rtl="0"/>
            <a:r>
              <a:rPr lang="en-US" sz="3600" kern="10" spc="0" dirty="0" smtClean="0">
                <a:ln w="9525">
                  <a:round/>
                  <a:headEnd/>
                  <a:tailEnd/>
                </a:ln>
                <a:gradFill rotWithShape="0">
                  <a:gsLst>
                    <a:gs pos="0">
                      <a:srgbClr val="707070"/>
                    </a:gs>
                    <a:gs pos="50000">
                      <a:srgbClr val="FFFFFF"/>
                    </a:gs>
                    <a:gs pos="100000">
                      <a:srgbClr val="707070"/>
                    </a:gs>
                  </a:gsLst>
                  <a:lin ang="2700000" scaled="1"/>
                </a:gradFill>
                <a:effectLst/>
                <a:latin typeface="Impact"/>
              </a:rPr>
              <a:t>HELPER</a:t>
            </a:r>
            <a:endParaRPr lang="en-US" sz="3600" kern="10" spc="0" dirty="0">
              <a:ln w="9525">
                <a:round/>
                <a:headEnd/>
                <a:tailEnd/>
              </a:ln>
              <a:gradFill rotWithShape="0">
                <a:gsLst>
                  <a:gs pos="0">
                    <a:srgbClr val="707070"/>
                  </a:gs>
                  <a:gs pos="50000">
                    <a:srgbClr val="FFFFFF"/>
                  </a:gs>
                  <a:gs pos="100000">
                    <a:srgbClr val="707070"/>
                  </a:gs>
                </a:gsLst>
                <a:lin ang="2700000" scaled="1"/>
              </a:gradFill>
              <a:effectLst/>
              <a:latin typeface="Impact"/>
            </a:endParaRPr>
          </a:p>
        </p:txBody>
      </p:sp>
      <p:pic>
        <p:nvPicPr>
          <p:cNvPr id="9" name="Picture 8" descr="jesus_defeats_devil_hg_clr.gif"/>
          <p:cNvPicPr>
            <a:picLocks noChangeAspect="1"/>
          </p:cNvPicPr>
          <p:nvPr/>
        </p:nvPicPr>
        <p:blipFill>
          <a:blip r:embed="rId2"/>
          <a:stretch>
            <a:fillRect/>
          </a:stretch>
        </p:blipFill>
        <p:spPr>
          <a:xfrm>
            <a:off x="609600" y="2590800"/>
            <a:ext cx="4114800" cy="41148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super_hero_car_lift.hg_clr.gif"/>
          <p:cNvPicPr>
            <a:picLocks noChangeAspect="1"/>
          </p:cNvPicPr>
          <p:nvPr/>
        </p:nvPicPr>
        <p:blipFill>
          <a:blip r:embed="rId2"/>
          <a:stretch>
            <a:fillRect/>
          </a:stretch>
        </p:blipFill>
        <p:spPr>
          <a:xfrm>
            <a:off x="2286000" y="3657600"/>
            <a:ext cx="5192390" cy="3352800"/>
          </a:xfrm>
          <a:prstGeom prst="rect">
            <a:avLst/>
          </a:prstGeom>
        </p:spPr>
      </p:pic>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0"/>
            <a:ext cx="8839200" cy="4524315"/>
          </a:xfrm>
          <a:prstGeom prst="rect">
            <a:avLst/>
          </a:prstGeom>
          <a:noFill/>
        </p:spPr>
        <p:txBody>
          <a:bodyPr wrap="square" rtlCol="0">
            <a:spAutoFit/>
          </a:bodyPr>
          <a:lstStyle/>
          <a:p>
            <a:endParaRPr lang="en-US" dirty="0" smtClean="0"/>
          </a:p>
          <a:p>
            <a:pPr lvl="1"/>
            <a:r>
              <a:rPr lang="en-US" sz="2800" i="1" dirty="0" smtClean="0"/>
              <a:t>So to the Spirit assists us in our weakness; for we do not know how to pray aright, but the Spirit pleads for us with sighs that are beyond words, and He who searches the human heart knows what is in the mind of the Spirit, since the Spirit pleads before God for the saints. We know also that those who love God, those who have been called in terms of his purpose, </a:t>
            </a:r>
            <a:r>
              <a:rPr lang="en-US" sz="2800" b="1" i="1" dirty="0" smtClean="0"/>
              <a:t>have his aid and interest in everything</a:t>
            </a:r>
            <a:r>
              <a:rPr lang="en-US" sz="2800" b="1" dirty="0" smtClean="0"/>
              <a:t> </a:t>
            </a:r>
            <a:r>
              <a:rPr lang="en-US" sz="2800" dirty="0" smtClean="0"/>
              <a:t>(Romans 8:26-28; The James </a:t>
            </a:r>
            <a:r>
              <a:rPr lang="en-US" sz="2800" dirty="0" err="1" smtClean="0"/>
              <a:t>Moffatt</a:t>
            </a:r>
            <a:r>
              <a:rPr lang="en-US" sz="2800" dirty="0" smtClean="0"/>
              <a:t> Translation)</a:t>
            </a:r>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0"/>
            <a:ext cx="8839200" cy="3970318"/>
          </a:xfrm>
          <a:prstGeom prst="rect">
            <a:avLst/>
          </a:prstGeom>
          <a:noFill/>
        </p:spPr>
        <p:txBody>
          <a:bodyPr wrap="square" rtlCol="0">
            <a:spAutoFit/>
          </a:bodyPr>
          <a:lstStyle/>
          <a:p>
            <a:endParaRPr lang="en-US" dirty="0" smtClean="0"/>
          </a:p>
          <a:p>
            <a:r>
              <a:rPr lang="en-US" sz="3600" i="1" dirty="0" smtClean="0">
                <a:solidFill>
                  <a:schemeClr val="bg1"/>
                </a:solidFill>
              </a:rPr>
              <a:t>God is our </a:t>
            </a:r>
            <a:r>
              <a:rPr lang="en-US" sz="3600" i="1" u="sng" dirty="0" smtClean="0">
                <a:solidFill>
                  <a:schemeClr val="bg1"/>
                </a:solidFill>
              </a:rPr>
              <a:t>refuge</a:t>
            </a:r>
            <a:r>
              <a:rPr lang="en-US" sz="3600" i="1" dirty="0" smtClean="0">
                <a:solidFill>
                  <a:schemeClr val="bg1"/>
                </a:solidFill>
              </a:rPr>
              <a:t> and strength, a very present help in </a:t>
            </a:r>
            <a:r>
              <a:rPr lang="en-US" sz="3600" i="1" u="sng" dirty="0" smtClean="0">
                <a:solidFill>
                  <a:schemeClr val="bg1"/>
                </a:solidFill>
              </a:rPr>
              <a:t>trouble</a:t>
            </a:r>
            <a:r>
              <a:rPr lang="en-US" sz="3600" i="1" dirty="0" smtClean="0">
                <a:solidFill>
                  <a:schemeClr val="bg1"/>
                </a:solidFill>
              </a:rPr>
              <a:t>. Therefore will not we fear, though the earth be removed, and though the mountains be carried into the midst of the sea</a:t>
            </a:r>
            <a:r>
              <a:rPr lang="en-US" sz="3600" dirty="0" smtClean="0">
                <a:solidFill>
                  <a:schemeClr val="bg1"/>
                </a:solidFill>
              </a:rPr>
              <a:t> (Psalm 46:1, 2)</a:t>
            </a:r>
          </a:p>
          <a:p>
            <a:endParaRPr lang="en-US" sz="3600" dirty="0" smtClean="0">
              <a:solidFill>
                <a:schemeClr val="bg1"/>
              </a:solidFill>
            </a:endParaRP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457200"/>
            <a:ext cx="8839200" cy="4247317"/>
          </a:xfrm>
          <a:prstGeom prst="rect">
            <a:avLst/>
          </a:prstGeom>
          <a:noFill/>
        </p:spPr>
        <p:txBody>
          <a:bodyPr wrap="square" rtlCol="0">
            <a:spAutoFit/>
          </a:bodyPr>
          <a:lstStyle/>
          <a:p>
            <a:endParaRPr lang="en-US" dirty="0" smtClean="0"/>
          </a:p>
          <a:p>
            <a:r>
              <a:rPr lang="en-US" sz="3600" dirty="0" smtClean="0">
                <a:solidFill>
                  <a:schemeClr val="bg1"/>
                </a:solidFill>
              </a:rPr>
              <a:t>The word “troubles” in this passage comes from the Hebrew word </a:t>
            </a:r>
            <a:r>
              <a:rPr lang="en-US" sz="3600" i="1" dirty="0" err="1" smtClean="0">
                <a:solidFill>
                  <a:schemeClr val="bg1"/>
                </a:solidFill>
              </a:rPr>
              <a:t>tsarah</a:t>
            </a:r>
            <a:r>
              <a:rPr lang="en-US" sz="3600" dirty="0" smtClean="0">
                <a:solidFill>
                  <a:schemeClr val="bg1"/>
                </a:solidFill>
              </a:rPr>
              <a:t>. Strong’s dictionary gives the following definition: “tightness (that is, figuratively trouble); transitively a female rival: - </a:t>
            </a:r>
            <a:r>
              <a:rPr lang="en-US" sz="3600" b="1" i="1" dirty="0" smtClean="0">
                <a:solidFill>
                  <a:schemeClr val="bg1"/>
                </a:solidFill>
              </a:rPr>
              <a:t>adversary</a:t>
            </a:r>
            <a:r>
              <a:rPr lang="en-US" sz="3600" dirty="0" smtClean="0">
                <a:solidFill>
                  <a:schemeClr val="bg1"/>
                </a:solidFill>
              </a:rPr>
              <a:t>, adversity, affliction, anguish, distress, tribulation, trouble.”</a:t>
            </a:r>
            <a:endParaRPr lang="en-US"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US" dirty="0"/>
          </a:p>
        </p:txBody>
      </p:sp>
      <p:sp>
        <p:nvSpPr>
          <p:cNvPr id="24579" name="TextBox 9"/>
          <p:cNvSpPr txBox="1">
            <a:spLocks noChangeArrowheads="1"/>
          </p:cNvSpPr>
          <p:nvPr/>
        </p:nvSpPr>
        <p:spPr bwMode="auto">
          <a:xfrm>
            <a:off x="304800" y="228600"/>
            <a:ext cx="8839200" cy="6463308"/>
          </a:xfrm>
          <a:prstGeom prst="rect">
            <a:avLst/>
          </a:prstGeom>
          <a:noFill/>
          <a:ln w="9525">
            <a:noFill/>
            <a:miter lim="800000"/>
            <a:headEnd/>
            <a:tailEnd/>
          </a:ln>
        </p:spPr>
        <p:txBody>
          <a:bodyPr>
            <a:spAutoFit/>
          </a:bodyPr>
          <a:lstStyle/>
          <a:p>
            <a:endParaRPr lang="en-US" dirty="0">
              <a:latin typeface="Calibri" pitchFamily="34" charset="0"/>
            </a:endParaRPr>
          </a:p>
          <a:p>
            <a:r>
              <a:rPr lang="en-US" sz="3600" dirty="0" smtClean="0">
                <a:solidFill>
                  <a:schemeClr val="bg1"/>
                </a:solidFill>
                <a:latin typeface="Calibri" pitchFamily="34" charset="0"/>
              </a:rPr>
              <a:t>1Pe 5:8 Be sober, be vigilant; because your </a:t>
            </a:r>
            <a:r>
              <a:rPr lang="en-US" sz="3600" u="sng" dirty="0" smtClean="0">
                <a:solidFill>
                  <a:schemeClr val="bg1"/>
                </a:solidFill>
                <a:latin typeface="Calibri" pitchFamily="34" charset="0"/>
              </a:rPr>
              <a:t>adversary the devil</a:t>
            </a:r>
            <a:r>
              <a:rPr lang="en-US" sz="3600" dirty="0" smtClean="0">
                <a:solidFill>
                  <a:schemeClr val="bg1"/>
                </a:solidFill>
                <a:latin typeface="Calibri" pitchFamily="34" charset="0"/>
              </a:rPr>
              <a:t>, as a roaring lion, </a:t>
            </a:r>
            <a:r>
              <a:rPr lang="en-US" sz="3600" dirty="0" err="1" smtClean="0">
                <a:solidFill>
                  <a:schemeClr val="bg1"/>
                </a:solidFill>
                <a:latin typeface="Calibri" pitchFamily="34" charset="0"/>
              </a:rPr>
              <a:t>walketh</a:t>
            </a:r>
            <a:r>
              <a:rPr lang="en-US" sz="3600" dirty="0" smtClean="0">
                <a:solidFill>
                  <a:schemeClr val="bg1"/>
                </a:solidFill>
                <a:latin typeface="Calibri" pitchFamily="34" charset="0"/>
              </a:rPr>
              <a:t> about, seeking whom he may devour:</a:t>
            </a:r>
          </a:p>
          <a:p>
            <a:r>
              <a:rPr lang="en-US" sz="3600" dirty="0" smtClean="0">
                <a:solidFill>
                  <a:schemeClr val="bg1"/>
                </a:solidFill>
                <a:latin typeface="Calibri" pitchFamily="34" charset="0"/>
              </a:rPr>
              <a:t>1Pe 5:9 Whom resist </a:t>
            </a:r>
            <a:r>
              <a:rPr lang="en-US" sz="3600" dirty="0" err="1" smtClean="0">
                <a:solidFill>
                  <a:schemeClr val="bg1"/>
                </a:solidFill>
                <a:latin typeface="Calibri" pitchFamily="34" charset="0"/>
              </a:rPr>
              <a:t>stedfast</a:t>
            </a:r>
            <a:r>
              <a:rPr lang="en-US" sz="3600" dirty="0" smtClean="0">
                <a:solidFill>
                  <a:schemeClr val="bg1"/>
                </a:solidFill>
                <a:latin typeface="Calibri" pitchFamily="34" charset="0"/>
              </a:rPr>
              <a:t> in the faith, knowing that the same </a:t>
            </a:r>
            <a:r>
              <a:rPr lang="en-US" sz="3600" u="sng" dirty="0" smtClean="0">
                <a:solidFill>
                  <a:schemeClr val="bg1"/>
                </a:solidFill>
                <a:latin typeface="Calibri" pitchFamily="34" charset="0"/>
              </a:rPr>
              <a:t>afflictions</a:t>
            </a:r>
            <a:r>
              <a:rPr lang="en-US" sz="3600" dirty="0" smtClean="0">
                <a:solidFill>
                  <a:schemeClr val="bg1"/>
                </a:solidFill>
                <a:latin typeface="Calibri" pitchFamily="34" charset="0"/>
              </a:rPr>
              <a:t> are accomplished in your brethren that are in the world. </a:t>
            </a:r>
          </a:p>
          <a:p>
            <a:r>
              <a:rPr lang="en-US" sz="3600" dirty="0" smtClean="0">
                <a:solidFill>
                  <a:schemeClr val="bg1"/>
                </a:solidFill>
                <a:latin typeface="Calibri" pitchFamily="34" charset="0"/>
              </a:rPr>
              <a:t>1Pe 5:10 </a:t>
            </a:r>
            <a:r>
              <a:rPr lang="en-US" sz="3600" u="sng" dirty="0" smtClean="0">
                <a:solidFill>
                  <a:schemeClr val="bg1"/>
                </a:solidFill>
                <a:latin typeface="Calibri" pitchFamily="34" charset="0"/>
              </a:rPr>
              <a:t>But the God of all grace</a:t>
            </a:r>
            <a:r>
              <a:rPr lang="en-US" sz="3600" dirty="0" smtClean="0">
                <a:solidFill>
                  <a:schemeClr val="bg1"/>
                </a:solidFill>
                <a:latin typeface="Calibri" pitchFamily="34" charset="0"/>
              </a:rPr>
              <a:t>, who hath called us unto his eternal glory by Christ Jesus, after that ye have suffered a while, make you perfect, </a:t>
            </a:r>
            <a:r>
              <a:rPr lang="en-US" sz="3600" dirty="0" err="1" smtClean="0">
                <a:solidFill>
                  <a:schemeClr val="bg1"/>
                </a:solidFill>
                <a:latin typeface="Calibri" pitchFamily="34" charset="0"/>
              </a:rPr>
              <a:t>stablish</a:t>
            </a:r>
            <a:r>
              <a:rPr lang="en-US" sz="3600" dirty="0" smtClean="0">
                <a:solidFill>
                  <a:schemeClr val="bg1"/>
                </a:solidFill>
                <a:latin typeface="Calibri" pitchFamily="34" charset="0"/>
              </a:rPr>
              <a:t>, </a:t>
            </a:r>
            <a:r>
              <a:rPr lang="en-US" sz="3600" u="sng" dirty="0" smtClean="0">
                <a:solidFill>
                  <a:schemeClr val="bg1"/>
                </a:solidFill>
                <a:latin typeface="Calibri" pitchFamily="34" charset="0"/>
              </a:rPr>
              <a:t>strengthen</a:t>
            </a:r>
            <a:r>
              <a:rPr lang="en-US" sz="3600" dirty="0" smtClean="0">
                <a:solidFill>
                  <a:schemeClr val="bg1"/>
                </a:solidFill>
                <a:latin typeface="Calibri" pitchFamily="34" charset="0"/>
              </a:rPr>
              <a:t>, settle you.</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0"/>
            <a:ext cx="8839200" cy="4247317"/>
          </a:xfrm>
          <a:prstGeom prst="rect">
            <a:avLst/>
          </a:prstGeom>
          <a:noFill/>
        </p:spPr>
        <p:txBody>
          <a:bodyPr wrap="square" rtlCol="0">
            <a:spAutoFit/>
          </a:bodyPr>
          <a:lstStyle/>
          <a:p>
            <a:endParaRPr lang="en-US" dirty="0" smtClean="0"/>
          </a:p>
          <a:p>
            <a:r>
              <a:rPr lang="en-US" sz="3600" dirty="0" smtClean="0">
                <a:solidFill>
                  <a:schemeClr val="bg1"/>
                </a:solidFill>
              </a:rPr>
              <a:t>The Septuagint (the Old Testament translated into the Greek before the birth of Christ) uses the Greek word </a:t>
            </a:r>
            <a:r>
              <a:rPr lang="en-US" sz="3600" i="1" dirty="0" err="1" smtClean="0">
                <a:solidFill>
                  <a:schemeClr val="bg1"/>
                </a:solidFill>
              </a:rPr>
              <a:t>thlipsis</a:t>
            </a:r>
            <a:r>
              <a:rPr lang="en-US" sz="3600" dirty="0" smtClean="0">
                <a:solidFill>
                  <a:schemeClr val="bg1"/>
                </a:solidFill>
              </a:rPr>
              <a:t> which, according to the Strong’s dictionary means “pressure (literally or figuratively): - afflicted, (-</a:t>
            </a:r>
            <a:r>
              <a:rPr lang="en-US" sz="3600" dirty="0" err="1" smtClean="0">
                <a:solidFill>
                  <a:schemeClr val="bg1"/>
                </a:solidFill>
              </a:rPr>
              <a:t>tion</a:t>
            </a:r>
            <a:r>
              <a:rPr lang="en-US" sz="3600" dirty="0" smtClean="0">
                <a:solidFill>
                  <a:schemeClr val="bg1"/>
                </a:solidFill>
              </a:rPr>
              <a:t>), anguish, burdened, persecution, tribulation, trouble.” </a:t>
            </a:r>
            <a:endParaRPr lang="en-US" dirty="0">
              <a:solidFill>
                <a:schemeClr val="bg1"/>
              </a:solidFill>
            </a:endParaRPr>
          </a:p>
        </p:txBody>
      </p:sp>
      <p:pic>
        <p:nvPicPr>
          <p:cNvPr id="4" name="Picture 3" descr="torah_scrolls_hg_clr_st.gif"/>
          <p:cNvPicPr>
            <a:picLocks noChangeAspect="1"/>
          </p:cNvPicPr>
          <p:nvPr/>
        </p:nvPicPr>
        <p:blipFill>
          <a:blip r:embed="rId2"/>
          <a:stretch>
            <a:fillRect/>
          </a:stretch>
        </p:blipFill>
        <p:spPr>
          <a:xfrm>
            <a:off x="2971800" y="3429000"/>
            <a:ext cx="3076575" cy="3171825"/>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rtlCol="0">
            <a:normAutofit/>
          </a:bodyPr>
          <a:lstStyle/>
          <a:p>
            <a:pPr eaLnBrk="1" fontAlgn="auto" hangingPunct="1">
              <a:spcAft>
                <a:spcPts val="0"/>
              </a:spcAft>
              <a:buFont typeface="Arial" pitchFamily="34" charset="0"/>
              <a:buNone/>
              <a:defRPr/>
            </a:pPr>
            <a:endParaRPr lang="en-US" dirty="0"/>
          </a:p>
        </p:txBody>
      </p:sp>
      <p:sp>
        <p:nvSpPr>
          <p:cNvPr id="24579" name="TextBox 9"/>
          <p:cNvSpPr txBox="1">
            <a:spLocks noChangeArrowheads="1"/>
          </p:cNvSpPr>
          <p:nvPr/>
        </p:nvSpPr>
        <p:spPr bwMode="auto">
          <a:xfrm>
            <a:off x="304800" y="228600"/>
            <a:ext cx="8839200" cy="5908675"/>
          </a:xfrm>
          <a:prstGeom prst="rect">
            <a:avLst/>
          </a:prstGeom>
          <a:noFill/>
          <a:ln w="9525">
            <a:noFill/>
            <a:miter lim="800000"/>
            <a:headEnd/>
            <a:tailEnd/>
          </a:ln>
        </p:spPr>
        <p:txBody>
          <a:bodyPr>
            <a:spAutoFit/>
          </a:bodyPr>
          <a:lstStyle/>
          <a:p>
            <a:endParaRPr lang="en-US" dirty="0">
              <a:latin typeface="Calibri" pitchFamily="34" charset="0"/>
            </a:endParaRPr>
          </a:p>
          <a:p>
            <a:r>
              <a:rPr lang="en-US" sz="3600" dirty="0">
                <a:solidFill>
                  <a:schemeClr val="bg1"/>
                </a:solidFill>
                <a:latin typeface="Calibri" pitchFamily="34" charset="0"/>
              </a:rPr>
              <a:t>Rev 2:9 I know thy works, and tribulation, and poverty, (but thou art rich) and I know the blasphemy of them which say they are Jews, and are not, but are the synagogue of </a:t>
            </a:r>
            <a:r>
              <a:rPr lang="en-US" sz="3600" u="sng" dirty="0">
                <a:solidFill>
                  <a:schemeClr val="bg1"/>
                </a:solidFill>
                <a:latin typeface="Calibri" pitchFamily="34" charset="0"/>
              </a:rPr>
              <a:t>Satan</a:t>
            </a:r>
            <a:r>
              <a:rPr lang="en-US" sz="3600" dirty="0">
                <a:solidFill>
                  <a:schemeClr val="bg1"/>
                </a:solidFill>
                <a:latin typeface="Calibri" pitchFamily="34" charset="0"/>
              </a:rPr>
              <a:t>. </a:t>
            </a:r>
          </a:p>
          <a:p>
            <a:r>
              <a:rPr lang="en-US" sz="3600" dirty="0">
                <a:solidFill>
                  <a:schemeClr val="bg1"/>
                </a:solidFill>
                <a:latin typeface="Calibri" pitchFamily="34" charset="0"/>
              </a:rPr>
              <a:t>Rev 2:10 Fear none of those things which thou </a:t>
            </a:r>
            <a:r>
              <a:rPr lang="en-US" sz="3600" dirty="0" err="1">
                <a:solidFill>
                  <a:schemeClr val="bg1"/>
                </a:solidFill>
                <a:latin typeface="Calibri" pitchFamily="34" charset="0"/>
              </a:rPr>
              <a:t>shalt</a:t>
            </a:r>
            <a:r>
              <a:rPr lang="en-US" sz="3600" dirty="0">
                <a:solidFill>
                  <a:schemeClr val="bg1"/>
                </a:solidFill>
                <a:latin typeface="Calibri" pitchFamily="34" charset="0"/>
              </a:rPr>
              <a:t> suffer: behold, the devil shall cast some of you into prison, that ye may be tried; and ye shall have </a:t>
            </a:r>
            <a:r>
              <a:rPr lang="en-US" sz="3600" u="sng" dirty="0">
                <a:solidFill>
                  <a:schemeClr val="bg1"/>
                </a:solidFill>
                <a:latin typeface="Calibri" pitchFamily="34" charset="0"/>
              </a:rPr>
              <a:t>tribulation</a:t>
            </a:r>
            <a:r>
              <a:rPr lang="en-US" sz="3600" dirty="0">
                <a:solidFill>
                  <a:schemeClr val="bg1"/>
                </a:solidFill>
                <a:latin typeface="Calibri" pitchFamily="34" charset="0"/>
              </a:rPr>
              <a:t> ten days: be thou faithful unto death, and I will give thee a crown of life.</a:t>
            </a:r>
            <a:endParaRPr lang="en-US" dirty="0">
              <a:latin typeface="Calibri"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0"/>
            <a:ext cx="8839200" cy="3139321"/>
          </a:xfrm>
          <a:prstGeom prst="rect">
            <a:avLst/>
          </a:prstGeom>
          <a:noFill/>
        </p:spPr>
        <p:txBody>
          <a:bodyPr wrap="square" rtlCol="0">
            <a:spAutoFit/>
          </a:bodyPr>
          <a:lstStyle/>
          <a:p>
            <a:endParaRPr lang="en-US" dirty="0" smtClean="0"/>
          </a:p>
          <a:p>
            <a:r>
              <a:rPr lang="en-US" sz="3600" dirty="0" smtClean="0">
                <a:solidFill>
                  <a:schemeClr val="bg1"/>
                </a:solidFill>
              </a:rPr>
              <a:t>Tribulation in Revelation 2:9 comes from the same Greek word -  </a:t>
            </a:r>
            <a:r>
              <a:rPr lang="en-US" sz="3600" i="1" dirty="0" err="1" smtClean="0">
                <a:solidFill>
                  <a:schemeClr val="bg1"/>
                </a:solidFill>
              </a:rPr>
              <a:t>thlipsis</a:t>
            </a:r>
            <a:r>
              <a:rPr lang="en-US" sz="3600" dirty="0" smtClean="0">
                <a:solidFill>
                  <a:schemeClr val="bg1"/>
                </a:solidFill>
              </a:rPr>
              <a:t> </a:t>
            </a:r>
            <a:r>
              <a:rPr lang="en-US" sz="3600" dirty="0" smtClean="0">
                <a:solidFill>
                  <a:schemeClr val="bg1"/>
                </a:solidFill>
              </a:rPr>
              <a:t>- “</a:t>
            </a:r>
            <a:r>
              <a:rPr lang="en-US" sz="3600" dirty="0" smtClean="0">
                <a:solidFill>
                  <a:schemeClr val="bg1"/>
                </a:solidFill>
              </a:rPr>
              <a:t>pressure (literally or figuratively): - afflicted, (-</a:t>
            </a:r>
            <a:r>
              <a:rPr lang="en-US" sz="3600" dirty="0" err="1" smtClean="0">
                <a:solidFill>
                  <a:schemeClr val="bg1"/>
                </a:solidFill>
              </a:rPr>
              <a:t>tion</a:t>
            </a:r>
            <a:r>
              <a:rPr lang="en-US" sz="3600" dirty="0" smtClean="0">
                <a:solidFill>
                  <a:schemeClr val="bg1"/>
                </a:solidFill>
              </a:rPr>
              <a:t>), anguish, burdened, persecution, tribulation, trouble.” </a:t>
            </a:r>
            <a:endParaRPr lang="en-US" dirty="0">
              <a:solidFill>
                <a:schemeClr val="bg1"/>
              </a:solidFill>
            </a:endParaRPr>
          </a:p>
        </p:txBody>
      </p:sp>
      <p:pic>
        <p:nvPicPr>
          <p:cNvPr id="4" name="Picture 3" descr="torah_scrolls_hg_clr_st.gif"/>
          <p:cNvPicPr>
            <a:picLocks noChangeAspect="1"/>
          </p:cNvPicPr>
          <p:nvPr/>
        </p:nvPicPr>
        <p:blipFill>
          <a:blip r:embed="rId2"/>
          <a:stretch>
            <a:fillRect/>
          </a:stretch>
        </p:blipFill>
        <p:spPr>
          <a:xfrm>
            <a:off x="2971800" y="3124200"/>
            <a:ext cx="3076575" cy="3171825"/>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0"/>
            <a:ext cx="8839200" cy="5078313"/>
          </a:xfrm>
          <a:prstGeom prst="rect">
            <a:avLst/>
          </a:prstGeom>
          <a:noFill/>
        </p:spPr>
        <p:txBody>
          <a:bodyPr wrap="square" rtlCol="0">
            <a:spAutoFit/>
          </a:bodyPr>
          <a:lstStyle/>
          <a:p>
            <a:endParaRPr lang="en-US" dirty="0" smtClean="0"/>
          </a:p>
          <a:p>
            <a:r>
              <a:rPr lang="en-US" sz="3600" i="1" dirty="0" smtClean="0">
                <a:solidFill>
                  <a:schemeClr val="bg1"/>
                </a:solidFill>
              </a:rPr>
              <a:t>God is our </a:t>
            </a:r>
            <a:r>
              <a:rPr lang="en-US" sz="3600" i="1" u="sng" dirty="0" smtClean="0">
                <a:solidFill>
                  <a:schemeClr val="bg1"/>
                </a:solidFill>
              </a:rPr>
              <a:t>refuge</a:t>
            </a:r>
            <a:r>
              <a:rPr lang="en-US" sz="3600" i="1" dirty="0" smtClean="0">
                <a:solidFill>
                  <a:schemeClr val="bg1"/>
                </a:solidFill>
              </a:rPr>
              <a:t> and strength, a very present help in </a:t>
            </a:r>
            <a:r>
              <a:rPr lang="en-US" sz="3600" i="1" u="sng" dirty="0" smtClean="0">
                <a:solidFill>
                  <a:schemeClr val="bg1"/>
                </a:solidFill>
              </a:rPr>
              <a:t>trouble</a:t>
            </a:r>
            <a:r>
              <a:rPr lang="en-US" sz="3600" i="1" dirty="0" smtClean="0">
                <a:solidFill>
                  <a:schemeClr val="bg1"/>
                </a:solidFill>
              </a:rPr>
              <a:t>. Therefore will not we fear, though the earth be removed, and though the mountains be carried into the midst of the sea</a:t>
            </a:r>
            <a:r>
              <a:rPr lang="en-US" sz="3600" dirty="0" smtClean="0">
                <a:solidFill>
                  <a:schemeClr val="bg1"/>
                </a:solidFill>
              </a:rPr>
              <a:t> (Psalm 46:1, 2)</a:t>
            </a:r>
          </a:p>
          <a:p>
            <a:endParaRPr lang="en-US" sz="3600" dirty="0" smtClean="0">
              <a:solidFill>
                <a:schemeClr val="bg1"/>
              </a:solidFill>
            </a:endParaRPr>
          </a:p>
          <a:p>
            <a:r>
              <a:rPr lang="en-US" sz="3600" dirty="0" err="1" smtClean="0">
                <a:solidFill>
                  <a:schemeClr val="bg1"/>
                </a:solidFill>
              </a:rPr>
              <a:t>Psa</a:t>
            </a:r>
            <a:r>
              <a:rPr lang="en-US" sz="3600" dirty="0" smtClean="0">
                <a:solidFill>
                  <a:schemeClr val="bg1"/>
                </a:solidFill>
              </a:rPr>
              <a:t> 91:2 I will say of the LORD, He is my </a:t>
            </a:r>
            <a:r>
              <a:rPr lang="en-US" sz="3600" u="sng" dirty="0" smtClean="0">
                <a:solidFill>
                  <a:schemeClr val="bg1"/>
                </a:solidFill>
              </a:rPr>
              <a:t>refuge</a:t>
            </a:r>
            <a:r>
              <a:rPr lang="en-US" sz="3600" dirty="0" smtClean="0">
                <a:solidFill>
                  <a:schemeClr val="bg1"/>
                </a:solidFill>
              </a:rPr>
              <a:t> and my fortress: my God; in him will I trust.</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ubtitle 8"/>
          <p:cNvSpPr>
            <a:spLocks noGrp="1"/>
          </p:cNvSpPr>
          <p:nvPr>
            <p:ph type="subTitle" idx="1"/>
          </p:nvPr>
        </p:nvSpPr>
        <p:spPr/>
        <p:txBody>
          <a:bodyPr/>
          <a:lstStyle/>
          <a:p>
            <a:endParaRPr lang="en-US" dirty="0"/>
          </a:p>
        </p:txBody>
      </p:sp>
      <p:sp>
        <p:nvSpPr>
          <p:cNvPr id="10" name="TextBox 9"/>
          <p:cNvSpPr txBox="1"/>
          <p:nvPr/>
        </p:nvSpPr>
        <p:spPr>
          <a:xfrm>
            <a:off x="304800" y="609600"/>
            <a:ext cx="8839200" cy="4801314"/>
          </a:xfrm>
          <a:prstGeom prst="rect">
            <a:avLst/>
          </a:prstGeom>
          <a:noFill/>
        </p:spPr>
        <p:txBody>
          <a:bodyPr wrap="square" rtlCol="0">
            <a:spAutoFit/>
          </a:bodyPr>
          <a:lstStyle/>
          <a:p>
            <a:endParaRPr lang="en-US" dirty="0" smtClean="0"/>
          </a:p>
          <a:p>
            <a:r>
              <a:rPr lang="en-US" sz="3600" i="1" dirty="0" err="1" smtClean="0">
                <a:solidFill>
                  <a:schemeClr val="bg1"/>
                </a:solidFill>
              </a:rPr>
              <a:t>Psa</a:t>
            </a:r>
            <a:r>
              <a:rPr lang="en-US" sz="3600" i="1" dirty="0" smtClean="0">
                <a:solidFill>
                  <a:schemeClr val="bg1"/>
                </a:solidFill>
              </a:rPr>
              <a:t> 91:14 Because he hath set his love upon me, therefore will I deliver him: I will set him on high, because he hath known my name.</a:t>
            </a:r>
          </a:p>
          <a:p>
            <a:r>
              <a:rPr lang="en-US" sz="3600" i="1" dirty="0" err="1" smtClean="0">
                <a:solidFill>
                  <a:schemeClr val="bg1"/>
                </a:solidFill>
              </a:rPr>
              <a:t>Psa</a:t>
            </a:r>
            <a:r>
              <a:rPr lang="en-US" sz="3600" i="1" dirty="0" smtClean="0">
                <a:solidFill>
                  <a:schemeClr val="bg1"/>
                </a:solidFill>
              </a:rPr>
              <a:t> 91:15 </a:t>
            </a:r>
            <a:r>
              <a:rPr lang="en-US" sz="3600" i="1" u="sng" dirty="0" smtClean="0">
                <a:solidFill>
                  <a:schemeClr val="bg1"/>
                </a:solidFill>
              </a:rPr>
              <a:t>He shall call upon me, and I will answer him</a:t>
            </a:r>
            <a:r>
              <a:rPr lang="en-US" sz="3600" i="1" dirty="0" smtClean="0">
                <a:solidFill>
                  <a:schemeClr val="bg1"/>
                </a:solidFill>
              </a:rPr>
              <a:t>: I will be with him in </a:t>
            </a:r>
            <a:r>
              <a:rPr lang="en-US" sz="3600" i="1" u="sng" dirty="0" smtClean="0">
                <a:solidFill>
                  <a:schemeClr val="bg1"/>
                </a:solidFill>
              </a:rPr>
              <a:t>trouble</a:t>
            </a:r>
            <a:r>
              <a:rPr lang="en-US" sz="3600" i="1" dirty="0" smtClean="0">
                <a:solidFill>
                  <a:schemeClr val="bg1"/>
                </a:solidFill>
              </a:rPr>
              <a:t>; I will deliver him, and </a:t>
            </a:r>
            <a:r>
              <a:rPr lang="en-US" sz="3600" i="1" dirty="0" err="1" smtClean="0">
                <a:solidFill>
                  <a:schemeClr val="bg1"/>
                </a:solidFill>
              </a:rPr>
              <a:t>honour</a:t>
            </a:r>
            <a:r>
              <a:rPr lang="en-US" sz="3600" i="1" dirty="0" smtClean="0">
                <a:solidFill>
                  <a:schemeClr val="bg1"/>
                </a:solidFill>
              </a:rPr>
              <a:t> him.</a:t>
            </a:r>
          </a:p>
          <a:p>
            <a:r>
              <a:rPr lang="en-US" sz="3600" i="1" dirty="0" err="1" smtClean="0">
                <a:solidFill>
                  <a:schemeClr val="bg1"/>
                </a:solidFill>
              </a:rPr>
              <a:t>Psa</a:t>
            </a:r>
            <a:r>
              <a:rPr lang="en-US" sz="3600" i="1" dirty="0" smtClean="0">
                <a:solidFill>
                  <a:schemeClr val="bg1"/>
                </a:solidFill>
              </a:rPr>
              <a:t> 91:16 With long life will I satisfy him, and </a:t>
            </a:r>
            <a:r>
              <a:rPr lang="en-US" sz="3600" i="1" dirty="0" err="1" smtClean="0">
                <a:solidFill>
                  <a:schemeClr val="bg1"/>
                </a:solidFill>
              </a:rPr>
              <a:t>shew</a:t>
            </a:r>
            <a:r>
              <a:rPr lang="en-US" sz="3600" i="1" dirty="0" smtClean="0">
                <a:solidFill>
                  <a:schemeClr val="bg1"/>
                </a:solidFill>
              </a:rPr>
              <a:t> him my salvation.</a:t>
            </a:r>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79</TotalTime>
  <Words>623</Words>
  <Application>Microsoft Office PowerPoint</Application>
  <PresentationFormat>On-screen Show (4:3)</PresentationFormat>
  <Paragraphs>28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Slide 1</vt:lpstr>
      <vt:lpstr>Slide 2</vt:lpstr>
      <vt:lpstr>Slide 3</vt:lpstr>
      <vt:lpstr>Slide 4</vt:lpstr>
      <vt:lpstr>Slide 5</vt:lpstr>
      <vt:lpstr>Slide 6</vt:lpstr>
      <vt:lpstr>Slide 7</vt:lpstr>
      <vt:lpstr>Slide 8</vt:lpstr>
      <vt:lpstr>Slide 9</vt:lpstr>
      <vt:lpstr>Slide 10</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Pastor Troy</dc:creator>
  <cp:lastModifiedBy>Pastor Troy</cp:lastModifiedBy>
  <cp:revision>8</cp:revision>
  <dcterms:created xsi:type="dcterms:W3CDTF">2010-09-05T14:24:50Z</dcterms:created>
  <dcterms:modified xsi:type="dcterms:W3CDTF">2010-10-03T12:09:04Z</dcterms:modified>
</cp:coreProperties>
</file>