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2"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35352-61A7-4AA6-BABC-4D7816C78C4A}"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35352-61A7-4AA6-BABC-4D7816C78C4A}"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35352-61A7-4AA6-BABC-4D7816C78C4A}"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35352-61A7-4AA6-BABC-4D7816C78C4A}"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35352-61A7-4AA6-BABC-4D7816C78C4A}"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35352-61A7-4AA6-BABC-4D7816C78C4A}" type="datetimeFigureOut">
              <a:rPr lang="en-US" smtClean="0"/>
              <a:pPr/>
              <a:t>9/23/2011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35352-61A7-4AA6-BABC-4D7816C78C4A}" type="datetimeFigureOut">
              <a:rPr lang="en-US" smtClean="0"/>
              <a:pPr/>
              <a:t>9/23/2011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35352-61A7-4AA6-BABC-4D7816C78C4A}" type="datetimeFigureOut">
              <a:rPr lang="en-US" smtClean="0"/>
              <a:pPr/>
              <a:t>9/23/2011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35352-61A7-4AA6-BABC-4D7816C78C4A}" type="datetimeFigureOut">
              <a:rPr lang="en-US" smtClean="0"/>
              <a:pPr/>
              <a:t>9/23/2011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35352-61A7-4AA6-BABC-4D7816C78C4A}" type="datetimeFigureOut">
              <a:rPr lang="en-US" smtClean="0"/>
              <a:pPr/>
              <a:t>9/23/2011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35352-61A7-4AA6-BABC-4D7816C78C4A}" type="datetimeFigureOut">
              <a:rPr lang="en-US" smtClean="0"/>
              <a:pPr/>
              <a:t>9/23/2011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4AFD1-00B2-4C3D-B1E2-2FB531C024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35352-61A7-4AA6-BABC-4D7816C78C4A}" type="datetimeFigureOut">
              <a:rPr lang="en-US" smtClean="0"/>
              <a:pPr/>
              <a:t>9/23/2011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4AFD1-00B2-4C3D-B1E2-2FB531C024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38200" y="1066800"/>
            <a:ext cx="7924800" cy="457200"/>
          </a:xfrm>
          <a:prstGeom prst="rect">
            <a:avLst/>
          </a:prstGeom>
          <a:noFill/>
          <a:ln w="9525">
            <a:noFill/>
            <a:miter lim="800000"/>
            <a:headEnd/>
            <a:tailEnd/>
          </a:ln>
        </p:spPr>
        <p:txBody>
          <a:bodyPr>
            <a:spAutoFit/>
          </a:bodyPr>
          <a:lstStyle/>
          <a:p>
            <a:pPr>
              <a:spcBef>
                <a:spcPct val="50000"/>
              </a:spcBef>
            </a:pPr>
            <a:endParaRPr lang="en-US"/>
          </a:p>
        </p:txBody>
      </p:sp>
      <p:sp>
        <p:nvSpPr>
          <p:cNvPr id="2051" name="Text Box 4"/>
          <p:cNvSpPr txBox="1">
            <a:spLocks noChangeArrowheads="1"/>
          </p:cNvSpPr>
          <p:nvPr/>
        </p:nvSpPr>
        <p:spPr bwMode="auto">
          <a:xfrm>
            <a:off x="838200" y="2819400"/>
            <a:ext cx="7467600" cy="3292475"/>
          </a:xfrm>
          <a:prstGeom prst="rect">
            <a:avLst/>
          </a:prstGeom>
          <a:noFill/>
          <a:ln w="9525">
            <a:noFill/>
            <a:miter lim="800000"/>
            <a:headEnd/>
            <a:tailEnd/>
          </a:ln>
        </p:spPr>
        <p:txBody>
          <a:bodyPr>
            <a:spAutoFit/>
          </a:bodyPr>
          <a:lstStyle/>
          <a:p>
            <a:pPr algn="ctr">
              <a:spcBef>
                <a:spcPct val="50000"/>
              </a:spcBef>
            </a:pPr>
            <a:r>
              <a:rPr lang="en-US" sz="3200">
                <a:solidFill>
                  <a:schemeClr val="bg1"/>
                </a:solidFill>
                <a:latin typeface="Rockwell Extra Bold" pitchFamily="18" charset="0"/>
              </a:rPr>
              <a:t>2011 Theme</a:t>
            </a:r>
          </a:p>
          <a:p>
            <a:pPr algn="ctr">
              <a:spcBef>
                <a:spcPct val="50000"/>
              </a:spcBef>
            </a:pPr>
            <a:r>
              <a:rPr lang="en-US" sz="3200">
                <a:solidFill>
                  <a:schemeClr val="bg1"/>
                </a:solidFill>
                <a:latin typeface="Rockwell Extra Bold" pitchFamily="18" charset="0"/>
              </a:rPr>
              <a:t>Our Prayers Will Bring Things from Heaven in </a:t>
            </a:r>
            <a:r>
              <a:rPr lang="en-US" sz="9600">
                <a:solidFill>
                  <a:schemeClr val="bg1"/>
                </a:solidFill>
                <a:latin typeface="Meteor GM" pitchFamily="1" charset="0"/>
              </a:rPr>
              <a:t>2011</a:t>
            </a:r>
          </a:p>
        </p:txBody>
      </p:sp>
      <p:pic>
        <p:nvPicPr>
          <p:cNvPr id="2052" name="Picture 6" descr="vwcf.png"/>
          <p:cNvPicPr>
            <a:picLocks noChangeAspect="1"/>
          </p:cNvPicPr>
          <p:nvPr/>
        </p:nvPicPr>
        <p:blipFill>
          <a:blip r:embed="rId2" cstate="print"/>
          <a:srcRect/>
          <a:stretch>
            <a:fillRect/>
          </a:stretch>
        </p:blipFill>
        <p:spPr bwMode="auto">
          <a:xfrm>
            <a:off x="2514600" y="152400"/>
            <a:ext cx="4152900" cy="25812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209800" y="533400"/>
            <a:ext cx="6477000" cy="5632953"/>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Woe unto you, scribes and Pharisees, hypocrites! </a:t>
            </a:r>
            <a:r>
              <a:rPr lang="en-US" altLang="en-US" sz="4000" u="sng" dirty="0">
                <a:solidFill>
                  <a:srgbClr val="FFFFFF"/>
                </a:solidFill>
                <a:latin typeface="Times New Roman" pitchFamily="18" charset="0"/>
              </a:rPr>
              <a:t>for ye pay tithe</a:t>
            </a:r>
            <a:r>
              <a:rPr lang="en-US" altLang="en-US" sz="4000" dirty="0">
                <a:solidFill>
                  <a:srgbClr val="FFFFFF"/>
                </a:solidFill>
                <a:latin typeface="Times New Roman" pitchFamily="18" charset="0"/>
              </a:rPr>
              <a:t> of mint and anise and </a:t>
            </a:r>
            <a:r>
              <a:rPr lang="en-US" altLang="en-US" sz="4000" dirty="0" err="1">
                <a:solidFill>
                  <a:srgbClr val="FFFFFF"/>
                </a:solidFill>
                <a:latin typeface="Times New Roman" pitchFamily="18" charset="0"/>
              </a:rPr>
              <a:t>cummin</a:t>
            </a:r>
            <a:r>
              <a:rPr lang="en-US" altLang="en-US" sz="4000" dirty="0">
                <a:solidFill>
                  <a:srgbClr val="FFFFFF"/>
                </a:solidFill>
                <a:latin typeface="Times New Roman" pitchFamily="18" charset="0"/>
              </a:rPr>
              <a:t>, and have omitted the weightier matters of the law, judgment, mercy, and faith: these ought ye to have done, and </a:t>
            </a:r>
            <a:r>
              <a:rPr lang="en-US" altLang="en-US" sz="4000" u="sng" dirty="0">
                <a:solidFill>
                  <a:srgbClr val="FFFFFF"/>
                </a:solidFill>
                <a:latin typeface="Times New Roman" pitchFamily="18" charset="0"/>
              </a:rPr>
              <a:t>not to leave the other undone</a:t>
            </a:r>
            <a:r>
              <a:rPr lang="en-US" altLang="en-US" sz="4000" dirty="0">
                <a:solidFill>
                  <a:srgbClr val="FFFFFF"/>
                </a:solidFill>
                <a:latin typeface="Times New Roman" pitchFamily="18" charset="0"/>
              </a:rPr>
              <a:t>. (Matt. 23:23)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209800" y="609600"/>
            <a:ext cx="6477000" cy="3170741"/>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The New Testament speaks clearly on proportionate giving. A tenth helps us to give systematically according to New Testament instruction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905000" y="533400"/>
            <a:ext cx="6781800" cy="5632953"/>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Now concerning the collection for the saints, as I have given order to the churches of Galatia, even so do ye. Upon the first day of the week let every one of you lay by him in store, as God hath prospered him, that there be no gatherings when I come. (1 Cor. 16:1-2)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52600" y="457200"/>
            <a:ext cx="71628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lgn="ctr">
              <a:spcBef>
                <a:spcPts val="1200"/>
              </a:spcBef>
              <a:defRPr/>
            </a:pPr>
            <a:r>
              <a:rPr lang="en-US" altLang="en-US" sz="6000" dirty="0">
                <a:solidFill>
                  <a:srgbClr val="FFFFFF"/>
                </a:solidFill>
                <a:latin typeface="Times New Roman" pitchFamily="18" charset="0"/>
              </a:rPr>
              <a:t>2. Failing to tithe is moving away from the commands and rules of God.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905000" y="533400"/>
            <a:ext cx="6781800" cy="4401847"/>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Mal. 3:7 Even from the days of your fathers </a:t>
            </a:r>
            <a:r>
              <a:rPr lang="en-US" altLang="en-US" sz="4000" u="sng" dirty="0">
                <a:solidFill>
                  <a:srgbClr val="FFFFFF"/>
                </a:solidFill>
                <a:latin typeface="Times New Roman" pitchFamily="18" charset="0"/>
              </a:rPr>
              <a:t>ye are gone away from mine ordinances</a:t>
            </a:r>
            <a:r>
              <a:rPr lang="en-US" altLang="en-US" sz="4000" dirty="0">
                <a:solidFill>
                  <a:srgbClr val="FFFFFF"/>
                </a:solidFill>
                <a:latin typeface="Times New Roman" pitchFamily="18" charset="0"/>
              </a:rPr>
              <a:t>, and have not kept them. Return unto me, and I will return unto you, </a:t>
            </a:r>
            <a:r>
              <a:rPr lang="en-US" altLang="en-US" sz="4000" dirty="0" err="1">
                <a:solidFill>
                  <a:srgbClr val="FFFFFF"/>
                </a:solidFill>
                <a:latin typeface="Times New Roman" pitchFamily="18" charset="0"/>
              </a:rPr>
              <a:t>saith</a:t>
            </a:r>
            <a:r>
              <a:rPr lang="en-US" altLang="en-US" sz="4000" dirty="0">
                <a:solidFill>
                  <a:srgbClr val="FFFFFF"/>
                </a:solidFill>
                <a:latin typeface="Times New Roman" pitchFamily="18" charset="0"/>
              </a:rPr>
              <a:t> the LORD of hosts. But ye said, Wherein shall we return?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990600" y="3276600"/>
            <a:ext cx="7467600" cy="1324081"/>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Ordinance – “an authoritative rule or law; a decree or command.”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905000" y="533400"/>
            <a:ext cx="6781800" cy="470962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u="sng" dirty="0" smtClean="0">
                <a:solidFill>
                  <a:srgbClr val="FFFFFF"/>
                </a:solidFill>
                <a:latin typeface="Times New Roman" pitchFamily="18" charset="0"/>
              </a:rPr>
              <a:t>The Law of Reciprocity</a:t>
            </a:r>
          </a:p>
          <a:p>
            <a:pPr>
              <a:spcBef>
                <a:spcPts val="1200"/>
              </a:spcBef>
              <a:defRPr/>
            </a:pPr>
            <a:endParaRPr lang="en-US" altLang="en-US" sz="4000" dirty="0">
              <a:solidFill>
                <a:srgbClr val="FFFFFF"/>
              </a:solidFill>
              <a:latin typeface="Times New Roman" pitchFamily="18" charset="0"/>
            </a:endParaRPr>
          </a:p>
          <a:p>
            <a:pPr>
              <a:spcBef>
                <a:spcPts val="1200"/>
              </a:spcBef>
              <a:defRPr/>
            </a:pPr>
            <a:r>
              <a:rPr lang="en-US" altLang="en-US" sz="4000" b="1" dirty="0" smtClean="0">
                <a:solidFill>
                  <a:srgbClr val="FFFFFF"/>
                </a:solidFill>
                <a:latin typeface="Times New Roman" pitchFamily="18" charset="0"/>
              </a:rPr>
              <a:t>Draw </a:t>
            </a:r>
            <a:r>
              <a:rPr lang="en-US" altLang="en-US" sz="4000" b="1" dirty="0">
                <a:solidFill>
                  <a:srgbClr val="FFFFFF"/>
                </a:solidFill>
                <a:latin typeface="Times New Roman" pitchFamily="18" charset="0"/>
              </a:rPr>
              <a:t>nigh to God, and he will draw nigh to you. </a:t>
            </a:r>
            <a:r>
              <a:rPr lang="en-US" altLang="en-US" sz="4000" dirty="0">
                <a:solidFill>
                  <a:srgbClr val="FFFFFF"/>
                </a:solidFill>
                <a:latin typeface="Times New Roman" pitchFamily="18" charset="0"/>
              </a:rPr>
              <a:t>Cleanse your hands, ye sinners; and purify your hearts, ye double minded. (James 4:8)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52600" y="457200"/>
            <a:ext cx="7162800" cy="286296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lgn="ctr">
              <a:spcBef>
                <a:spcPts val="1200"/>
              </a:spcBef>
              <a:defRPr/>
            </a:pPr>
            <a:r>
              <a:rPr lang="en-US" altLang="en-US" sz="6000" dirty="0">
                <a:solidFill>
                  <a:srgbClr val="FFFFFF"/>
                </a:solidFill>
                <a:latin typeface="Times New Roman" pitchFamily="18" charset="0"/>
              </a:rPr>
              <a:t>3. Tithes belong to God. Withholding them is robbing Him.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905000" y="533400"/>
            <a:ext cx="6781800" cy="2555188"/>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Mal. 3:8 Will a man rob God? Yet ye have robbed me. But ye say, Wherein have we robbed thee? In tithes and offerings.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981200" y="1752600"/>
            <a:ext cx="6781800" cy="2093523"/>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To “rob</a:t>
            </a:r>
            <a:r>
              <a:rPr lang="en-US" altLang="en-US" sz="4000" dirty="0">
                <a:solidFill>
                  <a:srgbClr val="FFFFFF"/>
                </a:solidFill>
                <a:latin typeface="Times New Roman" pitchFamily="18" charset="0"/>
              </a:rPr>
              <a:t>” </a:t>
            </a:r>
            <a:endParaRPr lang="en-US" altLang="en-US" sz="4000" dirty="0" smtClean="0">
              <a:solidFill>
                <a:srgbClr val="FFFFFF"/>
              </a:solidFill>
              <a:latin typeface="Times New Roman" pitchFamily="18" charset="0"/>
            </a:endParaRPr>
          </a:p>
          <a:p>
            <a:pPr>
              <a:spcBef>
                <a:spcPts val="1200"/>
              </a:spcBef>
              <a:defRPr/>
            </a:pPr>
            <a:r>
              <a:rPr lang="en-US" altLang="en-US" sz="4000" dirty="0" smtClean="0">
                <a:solidFill>
                  <a:srgbClr val="FFFFFF"/>
                </a:solidFill>
                <a:latin typeface="Times New Roman" pitchFamily="18" charset="0"/>
              </a:rPr>
              <a:t>“</a:t>
            </a:r>
            <a:r>
              <a:rPr lang="en-US" altLang="en-US" sz="4000" dirty="0">
                <a:solidFill>
                  <a:srgbClr val="FFFFFF"/>
                </a:solidFill>
                <a:latin typeface="Times New Roman" pitchFamily="18" charset="0"/>
              </a:rPr>
              <a:t>to deprive (someone) of some right or something legally due:”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524000" y="685800"/>
            <a:ext cx="7315200" cy="1939635"/>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lgn="ctr">
              <a:spcBef>
                <a:spcPts val="1200"/>
              </a:spcBef>
              <a:defRPr/>
            </a:pPr>
            <a:r>
              <a:rPr lang="en-US" altLang="en-US" sz="6000" dirty="0" smtClean="0">
                <a:solidFill>
                  <a:srgbClr val="FFFFFF"/>
                </a:solidFill>
                <a:latin typeface="Times New Roman" pitchFamily="18" charset="0"/>
              </a:rPr>
              <a:t>Eight Basic Principles of Tithing</a:t>
            </a:r>
            <a:endParaRPr lang="en-US" altLang="en-US" sz="6000" dirty="0">
              <a:solidFill>
                <a:srgbClr val="FFFFFF"/>
              </a:solidFill>
              <a:latin typeface="Times New Roman" pitchFamily="18" charset="0"/>
            </a:endParaRPr>
          </a:p>
        </p:txBody>
      </p:sp>
      <p:pic>
        <p:nvPicPr>
          <p:cNvPr id="5" name="Picture 4" descr="money_flowing_around_world_hg_clr.gif"/>
          <p:cNvPicPr>
            <a:picLocks noChangeAspect="1"/>
          </p:cNvPicPr>
          <p:nvPr/>
        </p:nvPicPr>
        <p:blipFill>
          <a:blip r:embed="rId2" cstate="print"/>
          <a:stretch>
            <a:fillRect/>
          </a:stretch>
        </p:blipFill>
        <p:spPr>
          <a:xfrm>
            <a:off x="2743200" y="2819400"/>
            <a:ext cx="3962400" cy="304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52600" y="457200"/>
            <a:ext cx="7162800" cy="286296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lgn="ctr">
              <a:spcBef>
                <a:spcPts val="1200"/>
              </a:spcBef>
              <a:defRPr/>
            </a:pPr>
            <a:r>
              <a:rPr lang="en-US" altLang="en-US" sz="6000" dirty="0">
                <a:solidFill>
                  <a:srgbClr val="FFFFFF"/>
                </a:solidFill>
                <a:latin typeface="Times New Roman" pitchFamily="18" charset="0"/>
              </a:rPr>
              <a:t>4. Failing to tithe keeps us from receiving God’s help.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743200" y="685800"/>
            <a:ext cx="5410200" cy="2555188"/>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Mal. 3:9 Ye are cursed with a curse: for ye have robbed me, even this whole nation.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981200" y="457200"/>
            <a:ext cx="6629400" cy="5017400"/>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“When God pronounced the curse He was simply declaring the inevitable consequences of sin, consequences which come not from God but from that terrible separation from Him which sin causes.” Dr. Elliott O’ </a:t>
            </a:r>
            <a:r>
              <a:rPr lang="en-US" sz="4000" dirty="0" err="1" smtClean="0">
                <a:solidFill>
                  <a:schemeClr val="bg1"/>
                </a:solidFill>
                <a:latin typeface="Times New Roman" pitchFamily="18" charset="0"/>
                <a:cs typeface="Times New Roman" pitchFamily="18" charset="0"/>
              </a:rPr>
              <a:t>Douglin</a:t>
            </a:r>
            <a:endParaRPr 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81000" y="3505200"/>
            <a:ext cx="8229600" cy="1939635"/>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God has established simple and basic spiritual laws that He usually does not interfere with</a:t>
            </a:r>
            <a:endParaRPr lang="en-US" sz="4000" dirty="0">
              <a:solidFill>
                <a:schemeClr val="bg1"/>
              </a:solidFill>
              <a:latin typeface="Times New Roman" pitchFamily="18" charset="0"/>
              <a:cs typeface="Times New Roman" pitchFamily="18" charset="0"/>
            </a:endParaRPr>
          </a:p>
        </p:txBody>
      </p:sp>
      <p:sp>
        <p:nvSpPr>
          <p:cNvPr id="4" name="Rectangle 4"/>
          <p:cNvSpPr>
            <a:spLocks noChangeArrowheads="1"/>
          </p:cNvSpPr>
          <p:nvPr/>
        </p:nvSpPr>
        <p:spPr bwMode="auto">
          <a:xfrm>
            <a:off x="2133600" y="1447800"/>
            <a:ext cx="6629400" cy="1324081"/>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a:t>
            </a:r>
            <a:r>
              <a:rPr lang="en-US" sz="4000" i="1" dirty="0" smtClean="0">
                <a:solidFill>
                  <a:schemeClr val="bg1"/>
                </a:solidFill>
                <a:latin typeface="Times New Roman" pitchFamily="18" charset="0"/>
                <a:cs typeface="Times New Roman" pitchFamily="18" charset="0"/>
              </a:rPr>
              <a:t>Return unto me, and I will return unto you</a:t>
            </a:r>
            <a:r>
              <a:rPr lang="en-US" sz="4000" i="1" dirty="0" smtClean="0">
                <a:solidFill>
                  <a:schemeClr val="bg1"/>
                </a:solidFill>
                <a:latin typeface="Times New Roman" pitchFamily="18" charset="0"/>
                <a:cs typeface="Times New Roman" pitchFamily="18" charset="0"/>
              </a:rPr>
              <a:t>.” (Mal. 3:7b)</a:t>
            </a:r>
            <a:endParaRPr 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905000" y="533400"/>
            <a:ext cx="6781800" cy="5786842"/>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Gal. </a:t>
            </a:r>
            <a:r>
              <a:rPr lang="en-US" altLang="en-US" sz="4000" dirty="0" smtClean="0">
                <a:solidFill>
                  <a:srgbClr val="FFFFFF"/>
                </a:solidFill>
                <a:latin typeface="Times New Roman" pitchFamily="18" charset="0"/>
              </a:rPr>
              <a:t>6:7 Be not deceived; God is not mocked: for whatsoever a man </a:t>
            </a:r>
            <a:r>
              <a:rPr lang="en-US" altLang="en-US" sz="4000" dirty="0" err="1" smtClean="0">
                <a:solidFill>
                  <a:srgbClr val="FFFFFF"/>
                </a:solidFill>
                <a:latin typeface="Times New Roman" pitchFamily="18" charset="0"/>
              </a:rPr>
              <a:t>soweth</a:t>
            </a:r>
            <a:r>
              <a:rPr lang="en-US" altLang="en-US" sz="4000" dirty="0" smtClean="0">
                <a:solidFill>
                  <a:srgbClr val="FFFFFF"/>
                </a:solidFill>
                <a:latin typeface="Times New Roman" pitchFamily="18" charset="0"/>
              </a:rPr>
              <a:t>, that shall he also reap</a:t>
            </a:r>
            <a:r>
              <a:rPr lang="en-US" altLang="en-US" sz="4000" dirty="0" smtClean="0">
                <a:solidFill>
                  <a:srgbClr val="FFFFFF"/>
                </a:solidFill>
                <a:latin typeface="Times New Roman" pitchFamily="18" charset="0"/>
              </a:rPr>
              <a:t>.</a:t>
            </a:r>
          </a:p>
          <a:p>
            <a:pPr>
              <a:spcBef>
                <a:spcPts val="1200"/>
              </a:spcBef>
              <a:defRPr/>
            </a:pPr>
            <a:r>
              <a:rPr lang="en-US" altLang="en-US" sz="4000" dirty="0" smtClean="0">
                <a:solidFill>
                  <a:srgbClr val="FFFFFF"/>
                </a:solidFill>
                <a:latin typeface="Times New Roman" pitchFamily="18" charset="0"/>
              </a:rPr>
              <a:t>Gal. 6:8 </a:t>
            </a:r>
            <a:r>
              <a:rPr lang="en-US" sz="4000" dirty="0" smtClean="0">
                <a:solidFill>
                  <a:schemeClr val="bg1"/>
                </a:solidFill>
                <a:latin typeface="Times New Roman" pitchFamily="18" charset="0"/>
                <a:cs typeface="Times New Roman" pitchFamily="18" charset="0"/>
              </a:rPr>
              <a:t>For he that </a:t>
            </a:r>
            <a:r>
              <a:rPr lang="en-US" sz="4000" dirty="0" err="1" smtClean="0">
                <a:solidFill>
                  <a:schemeClr val="bg1"/>
                </a:solidFill>
                <a:latin typeface="Times New Roman" pitchFamily="18" charset="0"/>
                <a:cs typeface="Times New Roman" pitchFamily="18" charset="0"/>
              </a:rPr>
              <a:t>soweth</a:t>
            </a:r>
            <a:r>
              <a:rPr lang="en-US" sz="4000" dirty="0" smtClean="0">
                <a:solidFill>
                  <a:schemeClr val="bg1"/>
                </a:solidFill>
                <a:latin typeface="Times New Roman" pitchFamily="18" charset="0"/>
                <a:cs typeface="Times New Roman" pitchFamily="18" charset="0"/>
              </a:rPr>
              <a:t> to his flesh shall of the flesh reap corruption; but he that </a:t>
            </a:r>
            <a:r>
              <a:rPr lang="en-US" sz="4000" dirty="0" err="1" smtClean="0">
                <a:solidFill>
                  <a:schemeClr val="bg1"/>
                </a:solidFill>
                <a:latin typeface="Times New Roman" pitchFamily="18" charset="0"/>
                <a:cs typeface="Times New Roman" pitchFamily="18" charset="0"/>
              </a:rPr>
              <a:t>soweth</a:t>
            </a:r>
            <a:r>
              <a:rPr lang="en-US" sz="4000" dirty="0" smtClean="0">
                <a:solidFill>
                  <a:schemeClr val="bg1"/>
                </a:solidFill>
                <a:latin typeface="Times New Roman" pitchFamily="18" charset="0"/>
                <a:cs typeface="Times New Roman" pitchFamily="18" charset="0"/>
              </a:rPr>
              <a:t> to the Spirit shall of the Spirit reap life everlasting.</a:t>
            </a:r>
            <a:endParaRPr lang="en-US" alt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81000" y="2895600"/>
            <a:ext cx="84582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Luke </a:t>
            </a:r>
            <a:r>
              <a:rPr lang="en-US" sz="4000" dirty="0" smtClean="0">
                <a:solidFill>
                  <a:schemeClr val="bg1"/>
                </a:solidFill>
                <a:latin typeface="Times New Roman" pitchFamily="18" charset="0"/>
                <a:cs typeface="Times New Roman" pitchFamily="18" charset="0"/>
              </a:rPr>
              <a:t>6:38 Give, and it shall be given unto you; good measure, pressed down, and shaken together, and running over, shall men give into your bosom. For with the same measure that ye mete withal it shall be measured to you again.</a:t>
            </a:r>
            <a:endParaRPr lang="en-US" sz="4000" dirty="0">
              <a:solidFill>
                <a:schemeClr val="bg1"/>
              </a:solidFill>
              <a:latin typeface="Times New Roman" pitchFamily="18" charset="0"/>
              <a:cs typeface="Times New Roman" pitchFamily="18" charset="0"/>
            </a:endParaRPr>
          </a:p>
        </p:txBody>
      </p:sp>
      <p:sp>
        <p:nvSpPr>
          <p:cNvPr id="5" name="Rectangle 4"/>
          <p:cNvSpPr>
            <a:spLocks noChangeArrowheads="1"/>
          </p:cNvSpPr>
          <p:nvPr/>
        </p:nvSpPr>
        <p:spPr bwMode="auto">
          <a:xfrm>
            <a:off x="2362200" y="381000"/>
            <a:ext cx="6400800" cy="1939635"/>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Examples concerning the relationship of giving to our prosperity or lack </a:t>
            </a:r>
            <a:r>
              <a:rPr lang="en-US" sz="4000" dirty="0" smtClean="0">
                <a:solidFill>
                  <a:schemeClr val="bg1"/>
                </a:solidFill>
                <a:latin typeface="Times New Roman" pitchFamily="18" charset="0"/>
                <a:cs typeface="Times New Roman" pitchFamily="18" charset="0"/>
              </a:rPr>
              <a:t>thereof:</a:t>
            </a:r>
            <a:endParaRPr 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905000" y="304800"/>
            <a:ext cx="6781800" cy="6402395"/>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2 Cor. 9:6 But this I say, He which </a:t>
            </a:r>
            <a:r>
              <a:rPr lang="en-US" altLang="en-US" sz="4000" dirty="0" err="1" smtClean="0">
                <a:solidFill>
                  <a:srgbClr val="FFFFFF"/>
                </a:solidFill>
                <a:latin typeface="Times New Roman" pitchFamily="18" charset="0"/>
              </a:rPr>
              <a:t>soweth</a:t>
            </a:r>
            <a:r>
              <a:rPr lang="en-US" altLang="en-US" sz="4000" dirty="0" smtClean="0">
                <a:solidFill>
                  <a:srgbClr val="FFFFFF"/>
                </a:solidFill>
                <a:latin typeface="Times New Roman" pitchFamily="18" charset="0"/>
              </a:rPr>
              <a:t> </a:t>
            </a:r>
            <a:r>
              <a:rPr lang="en-US" altLang="en-US" sz="4000" u="sng" dirty="0" smtClean="0">
                <a:solidFill>
                  <a:srgbClr val="FFFFFF"/>
                </a:solidFill>
                <a:latin typeface="Times New Roman" pitchFamily="18" charset="0"/>
              </a:rPr>
              <a:t>sparingly</a:t>
            </a:r>
            <a:r>
              <a:rPr lang="en-US" altLang="en-US" sz="4000" dirty="0" smtClean="0">
                <a:solidFill>
                  <a:srgbClr val="FFFFFF"/>
                </a:solidFill>
                <a:latin typeface="Times New Roman" pitchFamily="18" charset="0"/>
              </a:rPr>
              <a:t> shall reap also </a:t>
            </a:r>
            <a:r>
              <a:rPr lang="en-US" altLang="en-US" sz="4000" u="sng" dirty="0" smtClean="0">
                <a:solidFill>
                  <a:srgbClr val="FFFFFF"/>
                </a:solidFill>
                <a:latin typeface="Times New Roman" pitchFamily="18" charset="0"/>
              </a:rPr>
              <a:t>sparingly</a:t>
            </a:r>
            <a:r>
              <a:rPr lang="en-US" altLang="en-US" sz="4000" dirty="0" smtClean="0">
                <a:solidFill>
                  <a:srgbClr val="FFFFFF"/>
                </a:solidFill>
                <a:latin typeface="Times New Roman" pitchFamily="18" charset="0"/>
              </a:rPr>
              <a:t>; and he which </a:t>
            </a:r>
            <a:r>
              <a:rPr lang="en-US" altLang="en-US" sz="4000" dirty="0" err="1" smtClean="0">
                <a:solidFill>
                  <a:srgbClr val="FFFFFF"/>
                </a:solidFill>
                <a:latin typeface="Times New Roman" pitchFamily="18" charset="0"/>
              </a:rPr>
              <a:t>soweth</a:t>
            </a:r>
            <a:r>
              <a:rPr lang="en-US" altLang="en-US" sz="4000" dirty="0" smtClean="0">
                <a:solidFill>
                  <a:srgbClr val="FFFFFF"/>
                </a:solidFill>
                <a:latin typeface="Times New Roman" pitchFamily="18" charset="0"/>
              </a:rPr>
              <a:t> bountifully shall reap also bountifully. </a:t>
            </a:r>
          </a:p>
          <a:p>
            <a:pPr>
              <a:spcBef>
                <a:spcPts val="1200"/>
              </a:spcBef>
              <a:defRPr/>
            </a:pPr>
            <a:r>
              <a:rPr lang="en-US" altLang="en-US" sz="4000" dirty="0" smtClean="0">
                <a:solidFill>
                  <a:srgbClr val="FFFFFF"/>
                </a:solidFill>
                <a:latin typeface="Times New Roman" pitchFamily="18" charset="0"/>
              </a:rPr>
              <a:t>2 Cor. 9:7 Every man according as he </a:t>
            </a:r>
            <a:r>
              <a:rPr lang="en-US" altLang="en-US" sz="4000" dirty="0" err="1" smtClean="0">
                <a:solidFill>
                  <a:srgbClr val="FFFFFF"/>
                </a:solidFill>
                <a:latin typeface="Times New Roman" pitchFamily="18" charset="0"/>
              </a:rPr>
              <a:t>purposeth</a:t>
            </a:r>
            <a:r>
              <a:rPr lang="en-US" altLang="en-US" sz="4000" dirty="0" smtClean="0">
                <a:solidFill>
                  <a:srgbClr val="FFFFFF"/>
                </a:solidFill>
                <a:latin typeface="Times New Roman" pitchFamily="18" charset="0"/>
              </a:rPr>
              <a:t> in his heart, so let him give; not grudgingly, or of necessity: for God </a:t>
            </a:r>
            <a:r>
              <a:rPr lang="en-US" altLang="en-US" sz="4000" dirty="0" err="1" smtClean="0">
                <a:solidFill>
                  <a:srgbClr val="FFFFFF"/>
                </a:solidFill>
                <a:latin typeface="Times New Roman" pitchFamily="18" charset="0"/>
              </a:rPr>
              <a:t>loveth</a:t>
            </a:r>
            <a:r>
              <a:rPr lang="en-US" altLang="en-US" sz="4000" dirty="0" smtClean="0">
                <a:solidFill>
                  <a:srgbClr val="FFFFFF"/>
                </a:solidFill>
                <a:latin typeface="Times New Roman" pitchFamily="18" charset="0"/>
              </a:rPr>
              <a:t> a cheerful giver.</a:t>
            </a:r>
            <a:endParaRPr lang="en-US" alt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743200" y="685800"/>
            <a:ext cx="54102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Notice </a:t>
            </a:r>
            <a:r>
              <a:rPr lang="en-US" altLang="en-US" sz="4000" dirty="0" smtClean="0">
                <a:solidFill>
                  <a:srgbClr val="FFFFFF"/>
                </a:solidFill>
                <a:latin typeface="Times New Roman" pitchFamily="18" charset="0"/>
              </a:rPr>
              <a:t>that those </a:t>
            </a:r>
            <a:r>
              <a:rPr lang="en-US" altLang="en-US" sz="4000" dirty="0" smtClean="0">
                <a:solidFill>
                  <a:srgbClr val="FFFFFF"/>
                </a:solidFill>
                <a:latin typeface="Times New Roman" pitchFamily="18" charset="0"/>
              </a:rPr>
              <a:t>who sow “sparingly” will receive in proportion to that which they </a:t>
            </a:r>
            <a:r>
              <a:rPr lang="en-US" altLang="en-US" sz="4000" dirty="0" err="1" smtClean="0">
                <a:solidFill>
                  <a:srgbClr val="FFFFFF"/>
                </a:solidFill>
                <a:latin typeface="Times New Roman" pitchFamily="18" charset="0"/>
              </a:rPr>
              <a:t>sow</a:t>
            </a:r>
            <a:r>
              <a:rPr lang="en-US" altLang="en-US" sz="4000" dirty="0" err="1" smtClean="0">
                <a:solidFill>
                  <a:srgbClr val="FFFFFF"/>
                </a:solidFill>
                <a:latin typeface="Times New Roman" pitchFamily="18" charset="0"/>
              </a:rPr>
              <a:t>.</a:t>
            </a:r>
            <a:r>
              <a:rPr lang="en-US" altLang="en-US" sz="4000" dirty="0" smtClean="0">
                <a:solidFill>
                  <a:srgbClr val="FFFFFF"/>
                </a:solidFill>
                <a:latin typeface="Times New Roman" pitchFamily="18" charset="0"/>
              </a:rPr>
              <a:t> Therefore, if you sow </a:t>
            </a:r>
            <a:r>
              <a:rPr lang="en-US" altLang="en-US" sz="4000" i="1" dirty="0" smtClean="0">
                <a:solidFill>
                  <a:srgbClr val="FFFFFF"/>
                </a:solidFill>
                <a:latin typeface="Times New Roman" pitchFamily="18" charset="0"/>
              </a:rPr>
              <a:t>nothing</a:t>
            </a:r>
            <a:r>
              <a:rPr lang="en-US" altLang="en-US" sz="4000" dirty="0" smtClean="0">
                <a:solidFill>
                  <a:srgbClr val="FFFFFF"/>
                </a:solidFill>
                <a:latin typeface="Times New Roman" pitchFamily="18" charset="0"/>
              </a:rPr>
              <a:t>:</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438400" y="609600"/>
            <a:ext cx="54102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There is that </a:t>
            </a:r>
            <a:r>
              <a:rPr lang="en-US" altLang="en-US" sz="4000" dirty="0" err="1" smtClean="0">
                <a:solidFill>
                  <a:srgbClr val="FFFFFF"/>
                </a:solidFill>
                <a:latin typeface="Times New Roman" pitchFamily="18" charset="0"/>
              </a:rPr>
              <a:t>scattereth</a:t>
            </a:r>
            <a:r>
              <a:rPr lang="en-US" altLang="en-US" sz="4000" dirty="0" smtClean="0">
                <a:solidFill>
                  <a:srgbClr val="FFFFFF"/>
                </a:solidFill>
                <a:latin typeface="Times New Roman" pitchFamily="18" charset="0"/>
              </a:rPr>
              <a:t>, and yet </a:t>
            </a:r>
            <a:r>
              <a:rPr lang="en-US" altLang="en-US" sz="4000" dirty="0" err="1" smtClean="0">
                <a:solidFill>
                  <a:srgbClr val="FFFFFF"/>
                </a:solidFill>
                <a:latin typeface="Times New Roman" pitchFamily="18" charset="0"/>
              </a:rPr>
              <a:t>increaseth</a:t>
            </a:r>
            <a:r>
              <a:rPr lang="en-US" altLang="en-US" sz="4000" dirty="0" smtClean="0">
                <a:solidFill>
                  <a:srgbClr val="FFFFFF"/>
                </a:solidFill>
                <a:latin typeface="Times New Roman" pitchFamily="18" charset="0"/>
              </a:rPr>
              <a:t>; and there is that </a:t>
            </a:r>
            <a:r>
              <a:rPr lang="en-US" altLang="en-US" sz="4000" dirty="0" err="1" smtClean="0">
                <a:solidFill>
                  <a:srgbClr val="FFFFFF"/>
                </a:solidFill>
                <a:latin typeface="Times New Roman" pitchFamily="18" charset="0"/>
              </a:rPr>
              <a:t>withholdeth</a:t>
            </a:r>
            <a:r>
              <a:rPr lang="en-US" altLang="en-US" sz="4000" dirty="0" smtClean="0">
                <a:solidFill>
                  <a:srgbClr val="FFFFFF"/>
                </a:solidFill>
                <a:latin typeface="Times New Roman" pitchFamily="18" charset="0"/>
              </a:rPr>
              <a:t> more than is meet, </a:t>
            </a:r>
            <a:r>
              <a:rPr lang="en-US" altLang="en-US" sz="4000" u="sng" dirty="0" smtClean="0">
                <a:solidFill>
                  <a:srgbClr val="FFFFFF"/>
                </a:solidFill>
                <a:latin typeface="Times New Roman" pitchFamily="18" charset="0"/>
              </a:rPr>
              <a:t>but it </a:t>
            </a:r>
            <a:r>
              <a:rPr lang="en-US" altLang="en-US" sz="4000" u="sng" dirty="0" err="1" smtClean="0">
                <a:solidFill>
                  <a:srgbClr val="FFFFFF"/>
                </a:solidFill>
                <a:latin typeface="Times New Roman" pitchFamily="18" charset="0"/>
              </a:rPr>
              <a:t>tendeth</a:t>
            </a:r>
            <a:r>
              <a:rPr lang="en-US" altLang="en-US" sz="4000" u="sng" dirty="0" smtClean="0">
                <a:solidFill>
                  <a:srgbClr val="FFFFFF"/>
                </a:solidFill>
                <a:latin typeface="Times New Roman" pitchFamily="18" charset="0"/>
              </a:rPr>
              <a:t> to poverty.</a:t>
            </a:r>
            <a:r>
              <a:rPr lang="en-US" altLang="en-US" sz="4000" dirty="0" smtClean="0">
                <a:solidFill>
                  <a:srgbClr val="FFFFFF"/>
                </a:solidFill>
                <a:latin typeface="Times New Roman" pitchFamily="18" charset="0"/>
              </a:rPr>
              <a:t> (Prov. 11:24)</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52600" y="457200"/>
            <a:ext cx="71628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lgn="ctr">
              <a:spcBef>
                <a:spcPts val="1200"/>
              </a:spcBef>
              <a:defRPr/>
            </a:pPr>
            <a:r>
              <a:rPr lang="en-US" altLang="en-US" sz="6000" dirty="0" smtClean="0">
                <a:solidFill>
                  <a:srgbClr val="FFFFFF"/>
                </a:solidFill>
                <a:latin typeface="Times New Roman" pitchFamily="18" charset="0"/>
              </a:rPr>
              <a:t>5. Tithes should be brought to the place where you are being fed God’s Word.</a:t>
            </a:r>
            <a:endParaRPr lang="en-US" altLang="en-US" sz="6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33400" y="609600"/>
            <a:ext cx="8001000" cy="5786842"/>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Mal 3:6 For I am the LORD, I change not; therefore ye sons of Jacob are not consumed. </a:t>
            </a:r>
          </a:p>
          <a:p>
            <a:pPr>
              <a:spcBef>
                <a:spcPts val="1200"/>
              </a:spcBef>
              <a:defRPr/>
            </a:pPr>
            <a:r>
              <a:rPr lang="en-US" altLang="en-US" sz="4000" dirty="0">
                <a:solidFill>
                  <a:srgbClr val="FFFFFF"/>
                </a:solidFill>
                <a:latin typeface="Times New Roman" pitchFamily="18" charset="0"/>
              </a:rPr>
              <a:t>Mal 3:7 Even from the days of your fathers ye are gone away from mine ordinances, and have not kept them. Return unto me, and I will return unto you, </a:t>
            </a:r>
            <a:r>
              <a:rPr lang="en-US" altLang="en-US" sz="4000" dirty="0" err="1">
                <a:solidFill>
                  <a:srgbClr val="FFFFFF"/>
                </a:solidFill>
                <a:latin typeface="Times New Roman" pitchFamily="18" charset="0"/>
              </a:rPr>
              <a:t>saith</a:t>
            </a:r>
            <a:r>
              <a:rPr lang="en-US" altLang="en-US" sz="4000" dirty="0">
                <a:solidFill>
                  <a:srgbClr val="FFFFFF"/>
                </a:solidFill>
                <a:latin typeface="Times New Roman" pitchFamily="18" charset="0"/>
              </a:rPr>
              <a:t> the LORD of hosts. But ye said, Wherein shall we return?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743200" y="685800"/>
            <a:ext cx="5410200" cy="3170741"/>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Mal. 3:10a Bring ye all the tithes into the storehouse, that there may be meat in mine house….</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743200" y="685800"/>
            <a:ext cx="5410200" cy="2555188"/>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In Scripture, a storehouse is the place where the food to feed someone was kept</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0" y="685800"/>
            <a:ext cx="5867400" cy="4401847"/>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Luke 12:24 Consider the ravens: for they neither sow nor reap; which neither have storehouse nor barn; and God </a:t>
            </a:r>
            <a:r>
              <a:rPr lang="en-US" altLang="en-US" sz="4000" dirty="0" err="1" smtClean="0">
                <a:solidFill>
                  <a:srgbClr val="FFFFFF"/>
                </a:solidFill>
                <a:latin typeface="Times New Roman" pitchFamily="18" charset="0"/>
              </a:rPr>
              <a:t>feedeth</a:t>
            </a:r>
            <a:r>
              <a:rPr lang="en-US" altLang="en-US" sz="4000" dirty="0" smtClean="0">
                <a:solidFill>
                  <a:srgbClr val="FFFFFF"/>
                </a:solidFill>
                <a:latin typeface="Times New Roman" pitchFamily="18" charset="0"/>
              </a:rPr>
              <a:t> them: how much more are ye better than the fowls?</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533400" y="304800"/>
            <a:ext cx="8382000" cy="6402395"/>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Gen. 41:55 And when all the land of Egypt was famished, the people cried to Pharaoh for bread: and Pharaoh said unto all the Egyptians, Go unto Joseph; what he </a:t>
            </a:r>
            <a:r>
              <a:rPr lang="en-US" altLang="en-US" sz="4000" dirty="0" err="1" smtClean="0">
                <a:solidFill>
                  <a:srgbClr val="FFFFFF"/>
                </a:solidFill>
                <a:latin typeface="Times New Roman" pitchFamily="18" charset="0"/>
              </a:rPr>
              <a:t>saith</a:t>
            </a:r>
            <a:r>
              <a:rPr lang="en-US" altLang="en-US" sz="4000" dirty="0" smtClean="0">
                <a:solidFill>
                  <a:srgbClr val="FFFFFF"/>
                </a:solidFill>
                <a:latin typeface="Times New Roman" pitchFamily="18" charset="0"/>
              </a:rPr>
              <a:t> to you, do. </a:t>
            </a:r>
          </a:p>
          <a:p>
            <a:pPr>
              <a:spcBef>
                <a:spcPts val="1200"/>
              </a:spcBef>
              <a:defRPr/>
            </a:pPr>
            <a:r>
              <a:rPr lang="en-US" altLang="en-US" sz="4000" dirty="0" smtClean="0">
                <a:solidFill>
                  <a:srgbClr val="FFFFFF"/>
                </a:solidFill>
                <a:latin typeface="Times New Roman" pitchFamily="18" charset="0"/>
              </a:rPr>
              <a:t>Gen. 41:56 And the famine was over all the face of the earth: And Joseph opened all the storehouses, and sold unto the Egyptians; and the famine waxed sore in the land of Egypt.</a:t>
            </a:r>
            <a:endParaRPr lang="en-US" alt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743200" y="685800"/>
            <a:ext cx="54102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One should not receive spiritual food; the knowledge and info from </a:t>
            </a:r>
            <a:r>
              <a:rPr lang="en-US" altLang="en-US" sz="4000" i="1" dirty="0" smtClean="0">
                <a:solidFill>
                  <a:srgbClr val="FFFFFF"/>
                </a:solidFill>
                <a:latin typeface="Times New Roman" pitchFamily="18" charset="0"/>
              </a:rPr>
              <a:t>this</a:t>
            </a:r>
            <a:r>
              <a:rPr lang="en-US" altLang="en-US" sz="4000" dirty="0" smtClean="0">
                <a:solidFill>
                  <a:srgbClr val="FFFFFF"/>
                </a:solidFill>
                <a:latin typeface="Times New Roman" pitchFamily="18" charset="0"/>
              </a:rPr>
              <a:t> storehouse but send the payment to another storehouse.</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52600" y="457200"/>
            <a:ext cx="7162800" cy="286296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lgn="ctr">
              <a:spcBef>
                <a:spcPts val="1200"/>
              </a:spcBef>
              <a:defRPr/>
            </a:pPr>
            <a:r>
              <a:rPr lang="en-US" altLang="en-US" sz="6000" dirty="0" smtClean="0">
                <a:solidFill>
                  <a:srgbClr val="FFFFFF"/>
                </a:solidFill>
                <a:latin typeface="Times New Roman" pitchFamily="18" charset="0"/>
              </a:rPr>
              <a:t>6. Tithing opens the door for God to bless us abundantly</a:t>
            </a:r>
            <a:endParaRPr lang="en-US" altLang="en-US" sz="6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0" y="381000"/>
            <a:ext cx="6934200" cy="5632953"/>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Mal. 3:10b Bring ye all the tithes into the storehouse, that there may be meat in mine house, and prove me now herewith, </a:t>
            </a:r>
            <a:r>
              <a:rPr lang="en-US" altLang="en-US" sz="4000" dirty="0" err="1" smtClean="0">
                <a:solidFill>
                  <a:srgbClr val="FFFFFF"/>
                </a:solidFill>
                <a:latin typeface="Times New Roman" pitchFamily="18" charset="0"/>
              </a:rPr>
              <a:t>saith</a:t>
            </a:r>
            <a:r>
              <a:rPr lang="en-US" altLang="en-US" sz="4000" dirty="0" smtClean="0">
                <a:solidFill>
                  <a:srgbClr val="FFFFFF"/>
                </a:solidFill>
                <a:latin typeface="Times New Roman" pitchFamily="18" charset="0"/>
              </a:rPr>
              <a:t> the LORD of hosts, if I will not open you the windows of heaven, and pour you out a blessing, that there shall not be room enough to receive it.</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57400" y="685800"/>
            <a:ext cx="6629400" cy="4401847"/>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“Prove me now herewith” is an act of faith in which one already believes God, realizes that He is telling the truth, and will put it to the test to demonstrate what they already to be true.</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62200" y="685800"/>
            <a:ext cx="5791200" cy="3170741"/>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Failure to tithe hinders God from blessing because He cannot bless rebellion and disobedience (and unbelief).</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62200" y="685800"/>
            <a:ext cx="5791200" cy="3170741"/>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err="1" smtClean="0">
                <a:solidFill>
                  <a:srgbClr val="FFFFFF"/>
                </a:solidFill>
                <a:latin typeface="Times New Roman" pitchFamily="18" charset="0"/>
              </a:rPr>
              <a:t>Jer</a:t>
            </a:r>
            <a:r>
              <a:rPr lang="en-US" altLang="en-US" sz="4000" dirty="0" smtClean="0">
                <a:solidFill>
                  <a:srgbClr val="FFFFFF"/>
                </a:solidFill>
                <a:latin typeface="Times New Roman" pitchFamily="18" charset="0"/>
              </a:rPr>
              <a:t> 5:25 Your iniquities have turned away these things, and </a:t>
            </a:r>
            <a:r>
              <a:rPr lang="en-US" altLang="en-US" sz="4000" u="sng" dirty="0" smtClean="0">
                <a:solidFill>
                  <a:srgbClr val="FFFFFF"/>
                </a:solidFill>
                <a:latin typeface="Times New Roman" pitchFamily="18" charset="0"/>
              </a:rPr>
              <a:t>your sins have </a:t>
            </a:r>
            <a:r>
              <a:rPr lang="en-US" altLang="en-US" sz="4000" u="sng" dirty="0" err="1" smtClean="0">
                <a:solidFill>
                  <a:srgbClr val="FFFFFF"/>
                </a:solidFill>
                <a:latin typeface="Times New Roman" pitchFamily="18" charset="0"/>
              </a:rPr>
              <a:t>withholden</a:t>
            </a:r>
            <a:r>
              <a:rPr lang="en-US" altLang="en-US" sz="4000" u="sng" dirty="0" smtClean="0">
                <a:solidFill>
                  <a:srgbClr val="FFFFFF"/>
                </a:solidFill>
                <a:latin typeface="Times New Roman" pitchFamily="18" charset="0"/>
              </a:rPr>
              <a:t> good things from you</a:t>
            </a:r>
            <a:r>
              <a:rPr lang="en-US" altLang="en-US" sz="4000" dirty="0" smtClean="0">
                <a:solidFill>
                  <a:srgbClr val="FFFFFF"/>
                </a:solidFill>
                <a:latin typeface="Times New Roman" pitchFamily="18" charset="0"/>
              </a:rPr>
              <a:t>.</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33400" y="609600"/>
            <a:ext cx="8001000" cy="4555735"/>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Mal 3:8 Will a man rob God? Yet ye have robbed me. But ye say, Wherein have we robbed thee? In tithes and offerings.</a:t>
            </a:r>
          </a:p>
          <a:p>
            <a:pPr>
              <a:spcBef>
                <a:spcPts val="1200"/>
              </a:spcBef>
              <a:defRPr/>
            </a:pPr>
            <a:r>
              <a:rPr lang="en-US" altLang="en-US" sz="4000" dirty="0">
                <a:solidFill>
                  <a:srgbClr val="FFFFFF"/>
                </a:solidFill>
                <a:latin typeface="Times New Roman" pitchFamily="18" charset="0"/>
              </a:rPr>
              <a:t>Mal 3:9 Ye are cursed with a curse: for ye have robbed me, even this whole nation.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62200" y="685800"/>
            <a:ext cx="5791200" cy="1324081"/>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Tithing moves the hand of God to bless us.</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62200" y="685800"/>
            <a:ext cx="57912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2 </a:t>
            </a:r>
            <a:r>
              <a:rPr lang="en-US" altLang="en-US" sz="4000" dirty="0" err="1" smtClean="0">
                <a:solidFill>
                  <a:srgbClr val="FFFFFF"/>
                </a:solidFill>
                <a:latin typeface="Times New Roman" pitchFamily="18" charset="0"/>
              </a:rPr>
              <a:t>Cor</a:t>
            </a:r>
            <a:r>
              <a:rPr lang="en-US" altLang="en-US" sz="4000" dirty="0" smtClean="0">
                <a:solidFill>
                  <a:srgbClr val="FFFFFF"/>
                </a:solidFill>
                <a:latin typeface="Times New Roman" pitchFamily="18" charset="0"/>
              </a:rPr>
              <a:t> 9:8 And </a:t>
            </a:r>
            <a:r>
              <a:rPr lang="en-US" altLang="en-US" sz="4000" u="sng" dirty="0" smtClean="0">
                <a:solidFill>
                  <a:srgbClr val="FFFFFF"/>
                </a:solidFill>
                <a:latin typeface="Times New Roman" pitchFamily="18" charset="0"/>
              </a:rPr>
              <a:t>God is able </a:t>
            </a:r>
            <a:r>
              <a:rPr lang="en-US" altLang="en-US" sz="4000" dirty="0" smtClean="0">
                <a:solidFill>
                  <a:srgbClr val="FFFFFF"/>
                </a:solidFill>
                <a:latin typeface="Times New Roman" pitchFamily="18" charset="0"/>
              </a:rPr>
              <a:t>to make all grace abound toward you; that ye, always having all sufficiency in all things, may abound to every good work:</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62200" y="685800"/>
            <a:ext cx="5791200" cy="4401847"/>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God is only </a:t>
            </a:r>
            <a:r>
              <a:rPr lang="en-US" altLang="en-US" sz="4000" u="sng" dirty="0" smtClean="0">
                <a:solidFill>
                  <a:srgbClr val="FFFFFF"/>
                </a:solidFill>
                <a:latin typeface="Times New Roman" pitchFamily="18" charset="0"/>
              </a:rPr>
              <a:t>able</a:t>
            </a:r>
            <a:r>
              <a:rPr lang="en-US" altLang="en-US" sz="4000" dirty="0" smtClean="0">
                <a:solidFill>
                  <a:srgbClr val="FFFFFF"/>
                </a:solidFill>
                <a:latin typeface="Times New Roman" pitchFamily="18" charset="0"/>
              </a:rPr>
              <a:t> to do this when we have met the requirements stated in the previous verses. If we do not meet the requirements then God is </a:t>
            </a:r>
            <a:r>
              <a:rPr lang="en-US" altLang="en-US" sz="4000" u="sng" dirty="0" smtClean="0">
                <a:solidFill>
                  <a:srgbClr val="FFFFFF"/>
                </a:solidFill>
                <a:latin typeface="Times New Roman" pitchFamily="18" charset="0"/>
              </a:rPr>
              <a:t>unable</a:t>
            </a:r>
            <a:r>
              <a:rPr lang="en-US" altLang="en-US" sz="4000" dirty="0" smtClean="0">
                <a:solidFill>
                  <a:srgbClr val="FFFFFF"/>
                </a:solidFill>
                <a:latin typeface="Times New Roman" pitchFamily="18" charset="0"/>
              </a:rPr>
              <a:t> to fulfill verse 8 (Titus 1:1-2).</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52600" y="457200"/>
            <a:ext cx="7162800" cy="1939635"/>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lgn="ctr">
              <a:spcBef>
                <a:spcPts val="1200"/>
              </a:spcBef>
              <a:defRPr/>
            </a:pPr>
            <a:r>
              <a:rPr lang="en-US" altLang="en-US" sz="6000" dirty="0" smtClean="0">
                <a:solidFill>
                  <a:srgbClr val="FFFFFF"/>
                </a:solidFill>
                <a:latin typeface="Times New Roman" pitchFamily="18" charset="0"/>
              </a:rPr>
              <a:t>7. Protection from the attacks of the enemy</a:t>
            </a:r>
            <a:endParaRPr lang="en-US" altLang="en-US" sz="6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62200" y="685800"/>
            <a:ext cx="5791200" cy="5017400"/>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Mal 3:11 And I will rebuke the devourer for your sakes, and he shall not destroy the fruits of your ground; neither shall your vine cast her fruit before the time in the field, </a:t>
            </a:r>
            <a:r>
              <a:rPr lang="en-US" altLang="en-US" sz="4000" dirty="0" err="1" smtClean="0">
                <a:solidFill>
                  <a:srgbClr val="FFFFFF"/>
                </a:solidFill>
                <a:latin typeface="Times New Roman" pitchFamily="18" charset="0"/>
              </a:rPr>
              <a:t>saith</a:t>
            </a:r>
            <a:r>
              <a:rPr lang="en-US" altLang="en-US" sz="4000" dirty="0" smtClean="0">
                <a:solidFill>
                  <a:srgbClr val="FFFFFF"/>
                </a:solidFill>
                <a:latin typeface="Times New Roman" pitchFamily="18" charset="0"/>
              </a:rPr>
              <a:t> the LORD of hosts.</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905000" y="609600"/>
            <a:ext cx="7010400" cy="5694509"/>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u="sng" dirty="0" smtClean="0">
                <a:solidFill>
                  <a:srgbClr val="FFFFFF"/>
                </a:solidFill>
                <a:latin typeface="Times New Roman" pitchFamily="18" charset="0"/>
              </a:rPr>
              <a:t>King James Dictionary </a:t>
            </a:r>
            <a:endParaRPr lang="en-US" altLang="en-US" sz="4000" u="sng" dirty="0" smtClean="0">
              <a:solidFill>
                <a:srgbClr val="FFFFFF"/>
              </a:solidFill>
              <a:latin typeface="Times New Roman" pitchFamily="18" charset="0"/>
            </a:endParaRPr>
          </a:p>
          <a:p>
            <a:pPr>
              <a:spcBef>
                <a:spcPts val="1200"/>
              </a:spcBef>
              <a:defRPr/>
            </a:pPr>
            <a:endParaRPr lang="en-US" altLang="en-US" sz="2000" dirty="0" smtClean="0">
              <a:solidFill>
                <a:srgbClr val="FFFFFF"/>
              </a:solidFill>
              <a:latin typeface="Times New Roman" pitchFamily="18" charset="0"/>
            </a:endParaRPr>
          </a:p>
          <a:p>
            <a:pPr>
              <a:spcBef>
                <a:spcPts val="1200"/>
              </a:spcBef>
              <a:defRPr/>
            </a:pPr>
            <a:r>
              <a:rPr lang="en-US" altLang="en-US" sz="4000" dirty="0" smtClean="0">
                <a:solidFill>
                  <a:srgbClr val="FFFFFF"/>
                </a:solidFill>
                <a:latin typeface="Times New Roman" pitchFamily="18" charset="0"/>
              </a:rPr>
              <a:t>DEVOURER</a:t>
            </a:r>
            <a:r>
              <a:rPr lang="en-US" altLang="en-US" sz="4000" dirty="0" smtClean="0">
                <a:solidFill>
                  <a:srgbClr val="FFFFFF"/>
                </a:solidFill>
                <a:latin typeface="Times New Roman" pitchFamily="18" charset="0"/>
              </a:rPr>
              <a:t>, n. One who devours; he or that which eats, consumes or destroys; he that preys on</a:t>
            </a:r>
            <a:r>
              <a:rPr lang="en-US" altLang="en-US" sz="4000" dirty="0" smtClean="0">
                <a:solidFill>
                  <a:srgbClr val="FFFFFF"/>
                </a:solidFill>
                <a:latin typeface="Times New Roman" pitchFamily="18" charset="0"/>
              </a:rPr>
              <a:t>.</a:t>
            </a:r>
          </a:p>
          <a:p>
            <a:pPr>
              <a:spcBef>
                <a:spcPts val="1200"/>
              </a:spcBef>
              <a:defRPr/>
            </a:pPr>
            <a:endParaRPr lang="en-US" altLang="en-US" sz="2400" dirty="0" smtClean="0">
              <a:solidFill>
                <a:srgbClr val="FFFFFF"/>
              </a:solidFill>
              <a:latin typeface="Times New Roman" pitchFamily="18" charset="0"/>
            </a:endParaRPr>
          </a:p>
          <a:p>
            <a:pPr>
              <a:spcBef>
                <a:spcPts val="1200"/>
              </a:spcBef>
              <a:defRPr/>
            </a:pPr>
            <a:r>
              <a:rPr lang="en-US" altLang="en-US" sz="4000" dirty="0" smtClean="0">
                <a:solidFill>
                  <a:srgbClr val="FFFFFF"/>
                </a:solidFill>
                <a:latin typeface="Times New Roman" pitchFamily="18" charset="0"/>
              </a:rPr>
              <a:t>Does this not describe Satan? (John 10:10; 1 Pet. 5:8-9).</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133600" y="457200"/>
            <a:ext cx="6553200" cy="5786842"/>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Crops and Insects</a:t>
            </a:r>
          </a:p>
          <a:p>
            <a:pPr>
              <a:spcBef>
                <a:spcPts val="1200"/>
              </a:spcBef>
              <a:defRPr/>
            </a:pPr>
            <a:endParaRPr lang="en-US" altLang="en-US" sz="4000" dirty="0" smtClean="0">
              <a:solidFill>
                <a:srgbClr val="FFFFFF"/>
              </a:solidFill>
              <a:latin typeface="Times New Roman" pitchFamily="18" charset="0"/>
            </a:endParaRPr>
          </a:p>
          <a:p>
            <a:pPr>
              <a:spcBef>
                <a:spcPts val="1200"/>
              </a:spcBef>
              <a:defRPr/>
            </a:pPr>
            <a:r>
              <a:rPr lang="en-US" altLang="en-US" sz="4000" dirty="0" smtClean="0">
                <a:solidFill>
                  <a:srgbClr val="FFFFFF"/>
                </a:solidFill>
                <a:latin typeface="Times New Roman" pitchFamily="18" charset="0"/>
              </a:rPr>
              <a:t>Beelzebub – Lord of the flies – Satan (Matt. 12:24-26)</a:t>
            </a:r>
          </a:p>
          <a:p>
            <a:pPr>
              <a:spcBef>
                <a:spcPts val="1200"/>
              </a:spcBef>
              <a:defRPr/>
            </a:pPr>
            <a:r>
              <a:rPr lang="en-US" altLang="en-US" sz="4000" dirty="0" smtClean="0">
                <a:solidFill>
                  <a:srgbClr val="FFFFFF"/>
                </a:solidFill>
                <a:latin typeface="Times New Roman" pitchFamily="18" charset="0"/>
              </a:rPr>
              <a:t>Locus – demons (Rev. 9:3-7)</a:t>
            </a:r>
          </a:p>
          <a:p>
            <a:pPr>
              <a:spcBef>
                <a:spcPts val="1200"/>
              </a:spcBef>
              <a:defRPr/>
            </a:pPr>
            <a:endParaRPr lang="en-US" altLang="en-US" sz="4000" dirty="0" smtClean="0">
              <a:solidFill>
                <a:srgbClr val="FFFFFF"/>
              </a:solidFill>
              <a:latin typeface="Times New Roman" pitchFamily="18" charset="0"/>
            </a:endParaRPr>
          </a:p>
          <a:p>
            <a:pPr>
              <a:spcBef>
                <a:spcPts val="1200"/>
              </a:spcBef>
              <a:defRPr/>
            </a:pPr>
            <a:r>
              <a:rPr lang="en-US" altLang="en-US" sz="4000" dirty="0" smtClean="0">
                <a:solidFill>
                  <a:srgbClr val="FFFFFF"/>
                </a:solidFill>
                <a:latin typeface="Times New Roman" pitchFamily="18" charset="0"/>
              </a:rPr>
              <a:t>God’s intervention will drive them away</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76400" y="457200"/>
            <a:ext cx="7239000" cy="5786842"/>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Ex 10:18 And he [Moses] went out from Pharaoh, and </a:t>
            </a:r>
            <a:r>
              <a:rPr lang="en-US" altLang="en-US" sz="4000" dirty="0" err="1" smtClean="0">
                <a:solidFill>
                  <a:srgbClr val="FFFFFF"/>
                </a:solidFill>
                <a:latin typeface="Times New Roman" pitchFamily="18" charset="0"/>
              </a:rPr>
              <a:t>intreated</a:t>
            </a:r>
            <a:r>
              <a:rPr lang="en-US" altLang="en-US" sz="4000" dirty="0" smtClean="0">
                <a:solidFill>
                  <a:srgbClr val="FFFFFF"/>
                </a:solidFill>
                <a:latin typeface="Times New Roman" pitchFamily="18" charset="0"/>
              </a:rPr>
              <a:t> the LORD. </a:t>
            </a:r>
          </a:p>
          <a:p>
            <a:pPr>
              <a:spcBef>
                <a:spcPts val="1200"/>
              </a:spcBef>
              <a:defRPr/>
            </a:pPr>
            <a:r>
              <a:rPr lang="en-US" altLang="en-US" sz="4000" dirty="0" smtClean="0">
                <a:solidFill>
                  <a:srgbClr val="FFFFFF"/>
                </a:solidFill>
                <a:latin typeface="Times New Roman" pitchFamily="18" charset="0"/>
              </a:rPr>
              <a:t>Ex 10:19 And the LORD turned a mighty strong west wind, which took away the locusts, and cast them into the Red sea; there remained not one locust in all the coasts of Egypt.</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62200" y="685800"/>
            <a:ext cx="5791200" cy="4401847"/>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Rejection of God and His ways open the door for the devil. This is the curse. Eph 4:27 says, “Don't give the devil any opportunity to work.” (God’s Word Translation)</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62200" y="685800"/>
            <a:ext cx="5791200" cy="3170741"/>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On the other hand, when we submit to God, we can expect His protection over the devil’s attacks on our finances (James 4:7).</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33400" y="609600"/>
            <a:ext cx="8001000" cy="5017400"/>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Mal 3:10 Bring ye all the tithes into the storehouse, that there may be meat in mine house, and prove me now herewith, </a:t>
            </a:r>
            <a:r>
              <a:rPr lang="en-US" altLang="en-US" sz="4000" dirty="0" err="1">
                <a:solidFill>
                  <a:srgbClr val="FFFFFF"/>
                </a:solidFill>
                <a:latin typeface="Times New Roman" pitchFamily="18" charset="0"/>
              </a:rPr>
              <a:t>saith</a:t>
            </a:r>
            <a:r>
              <a:rPr lang="en-US" altLang="en-US" sz="4000" dirty="0">
                <a:solidFill>
                  <a:srgbClr val="FFFFFF"/>
                </a:solidFill>
                <a:latin typeface="Times New Roman" pitchFamily="18" charset="0"/>
              </a:rPr>
              <a:t> the LORD of hosts, if I will not open you the windows of heaven, and pour you out a blessing, that there shall not be room enough to receive it.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52600" y="457200"/>
            <a:ext cx="71628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lgn="ctr">
              <a:spcBef>
                <a:spcPts val="1200"/>
              </a:spcBef>
              <a:defRPr/>
            </a:pPr>
            <a:r>
              <a:rPr lang="en-US" altLang="en-US" sz="6000" dirty="0" smtClean="0">
                <a:solidFill>
                  <a:srgbClr val="FFFFFF"/>
                </a:solidFill>
                <a:latin typeface="Times New Roman" pitchFamily="18" charset="0"/>
              </a:rPr>
              <a:t>8. The blessings that God gives will be visible, tangible and noticeable</a:t>
            </a:r>
            <a:endParaRPr lang="en-US" altLang="en-US" sz="6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0" y="838200"/>
            <a:ext cx="6324600" cy="2555188"/>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Mal 3:12 And all nations shall call you blessed: for ye shall be a delightsome land, </a:t>
            </a:r>
            <a:r>
              <a:rPr lang="en-US" sz="4000" dirty="0" err="1" smtClean="0">
                <a:solidFill>
                  <a:schemeClr val="bg1"/>
                </a:solidFill>
                <a:latin typeface="Times New Roman" pitchFamily="18" charset="0"/>
                <a:cs typeface="Times New Roman" pitchFamily="18" charset="0"/>
              </a:rPr>
              <a:t>saith</a:t>
            </a:r>
            <a:r>
              <a:rPr lang="en-US" sz="4000" dirty="0" smtClean="0">
                <a:solidFill>
                  <a:schemeClr val="bg1"/>
                </a:solidFill>
                <a:latin typeface="Times New Roman" pitchFamily="18" charset="0"/>
                <a:cs typeface="Times New Roman" pitchFamily="18" charset="0"/>
              </a:rPr>
              <a:t> the LORD of hosts.</a:t>
            </a:r>
            <a:endParaRPr 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0" y="838200"/>
            <a:ext cx="6324600" cy="1939635"/>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Sometimes theologians want to limit God’s blessings to “spiritual” </a:t>
            </a:r>
            <a:r>
              <a:rPr lang="en-US" sz="4000" dirty="0" smtClean="0">
                <a:solidFill>
                  <a:schemeClr val="bg1"/>
                </a:solidFill>
                <a:latin typeface="Times New Roman" pitchFamily="18" charset="0"/>
                <a:cs typeface="Times New Roman" pitchFamily="18" charset="0"/>
              </a:rPr>
              <a:t>blessings only.</a:t>
            </a:r>
            <a:endParaRPr 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0" y="838200"/>
            <a:ext cx="6324600" cy="5017400"/>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Matt 6:3 But when thou doest alms, let not thy left hand know what thy right hand doeth: </a:t>
            </a:r>
          </a:p>
          <a:p>
            <a:r>
              <a:rPr lang="en-US" sz="4000" dirty="0" smtClean="0">
                <a:solidFill>
                  <a:schemeClr val="bg1"/>
                </a:solidFill>
                <a:latin typeface="Times New Roman" pitchFamily="18" charset="0"/>
                <a:cs typeface="Times New Roman" pitchFamily="18" charset="0"/>
              </a:rPr>
              <a:t>Matt 6:4 That </a:t>
            </a:r>
            <a:r>
              <a:rPr lang="en-US" sz="4000" dirty="0" err="1" smtClean="0">
                <a:solidFill>
                  <a:schemeClr val="bg1"/>
                </a:solidFill>
                <a:latin typeface="Times New Roman" pitchFamily="18" charset="0"/>
                <a:cs typeface="Times New Roman" pitchFamily="18" charset="0"/>
              </a:rPr>
              <a:t>thine</a:t>
            </a:r>
            <a:r>
              <a:rPr lang="en-US" sz="4000" dirty="0" smtClean="0">
                <a:solidFill>
                  <a:schemeClr val="bg1"/>
                </a:solidFill>
                <a:latin typeface="Times New Roman" pitchFamily="18" charset="0"/>
                <a:cs typeface="Times New Roman" pitchFamily="18" charset="0"/>
              </a:rPr>
              <a:t> alms may be in secret: and thy Father which </a:t>
            </a:r>
            <a:r>
              <a:rPr lang="en-US" sz="4000" dirty="0" err="1" smtClean="0">
                <a:solidFill>
                  <a:schemeClr val="bg1"/>
                </a:solidFill>
                <a:latin typeface="Times New Roman" pitchFamily="18" charset="0"/>
                <a:cs typeface="Times New Roman" pitchFamily="18" charset="0"/>
              </a:rPr>
              <a:t>seeth</a:t>
            </a:r>
            <a:r>
              <a:rPr lang="en-US" sz="4000" dirty="0" smtClean="0">
                <a:solidFill>
                  <a:schemeClr val="bg1"/>
                </a:solidFill>
                <a:latin typeface="Times New Roman" pitchFamily="18" charset="0"/>
                <a:cs typeface="Times New Roman" pitchFamily="18" charset="0"/>
              </a:rPr>
              <a:t> in secret himself shall reward thee openly.</a:t>
            </a:r>
            <a:endParaRPr 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0" y="838200"/>
            <a:ext cx="63246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When all nations (“all people”) call us blessed it will be due to the fact that they actually see that God has blessed us in </a:t>
            </a:r>
            <a:r>
              <a:rPr lang="en-US" sz="4000" dirty="0" smtClean="0">
                <a:solidFill>
                  <a:schemeClr val="bg1"/>
                </a:solidFill>
                <a:latin typeface="Times New Roman" pitchFamily="18" charset="0"/>
                <a:cs typeface="Times New Roman" pitchFamily="18" charset="0"/>
              </a:rPr>
              <a:t>a visible</a:t>
            </a:r>
            <a:r>
              <a:rPr lang="en-US" sz="4000" dirty="0" smtClean="0">
                <a:solidFill>
                  <a:schemeClr val="bg1"/>
                </a:solidFill>
                <a:latin typeface="Times New Roman" pitchFamily="18" charset="0"/>
                <a:cs typeface="Times New Roman" pitchFamily="18" charset="0"/>
              </a:rPr>
              <a:t>, tangible way. </a:t>
            </a:r>
            <a:endParaRPr 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0" y="838200"/>
            <a:ext cx="6324600" cy="4401847"/>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r>
              <a:rPr lang="en-US" sz="4000" dirty="0" smtClean="0">
                <a:solidFill>
                  <a:schemeClr val="bg1"/>
                </a:solidFill>
                <a:latin typeface="Times New Roman" pitchFamily="18" charset="0"/>
                <a:cs typeface="Times New Roman" pitchFamily="18" charset="0"/>
              </a:rPr>
              <a:t>Many people will be won to the Lord as they see how God is blessing you. </a:t>
            </a:r>
            <a:endParaRPr lang="en-US" sz="4000" dirty="0" smtClean="0">
              <a:solidFill>
                <a:schemeClr val="bg1"/>
              </a:solidFill>
              <a:latin typeface="Times New Roman" pitchFamily="18" charset="0"/>
              <a:cs typeface="Times New Roman" pitchFamily="18" charset="0"/>
            </a:endParaRPr>
          </a:p>
          <a:p>
            <a:r>
              <a:rPr lang="en-US" sz="4000" dirty="0" smtClean="0">
                <a:solidFill>
                  <a:schemeClr val="bg1"/>
                </a:solidFill>
                <a:latin typeface="Times New Roman" pitchFamily="18" charset="0"/>
                <a:cs typeface="Times New Roman" pitchFamily="18" charset="0"/>
              </a:rPr>
              <a:t>Many </a:t>
            </a:r>
            <a:r>
              <a:rPr lang="en-US" sz="4000" dirty="0" smtClean="0">
                <a:solidFill>
                  <a:schemeClr val="bg1"/>
                </a:solidFill>
                <a:latin typeface="Times New Roman" pitchFamily="18" charset="0"/>
                <a:cs typeface="Times New Roman" pitchFamily="18" charset="0"/>
              </a:rPr>
              <a:t>non-tithing Christians will see that your financial sacrifices pay off in major dividends.</a:t>
            </a:r>
            <a:endParaRPr lang="en-US" sz="4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33400" y="455605"/>
            <a:ext cx="8229600" cy="5786842"/>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Mal 3:11 And I will rebuke the devourer for your sakes, and he shall not destroy the fruits of your ground; neither shall your vine cast her fruit before the time in the field, </a:t>
            </a:r>
            <a:r>
              <a:rPr lang="en-US" altLang="en-US" sz="4000" dirty="0" err="1">
                <a:solidFill>
                  <a:srgbClr val="FFFFFF"/>
                </a:solidFill>
                <a:latin typeface="Times New Roman" pitchFamily="18" charset="0"/>
              </a:rPr>
              <a:t>saith</a:t>
            </a:r>
            <a:r>
              <a:rPr lang="en-US" altLang="en-US" sz="4000" dirty="0">
                <a:solidFill>
                  <a:srgbClr val="FFFFFF"/>
                </a:solidFill>
                <a:latin typeface="Times New Roman" pitchFamily="18" charset="0"/>
              </a:rPr>
              <a:t> the LORD of hosts.</a:t>
            </a:r>
          </a:p>
          <a:p>
            <a:pPr>
              <a:spcBef>
                <a:spcPts val="1200"/>
              </a:spcBef>
              <a:defRPr/>
            </a:pPr>
            <a:r>
              <a:rPr lang="en-US" altLang="en-US" sz="4000" dirty="0">
                <a:solidFill>
                  <a:srgbClr val="FFFFFF"/>
                </a:solidFill>
                <a:latin typeface="Times New Roman" pitchFamily="18" charset="0"/>
              </a:rPr>
              <a:t>Mal 3:12 And all nations shall call you blessed: for ye shall be a delightsome land, </a:t>
            </a:r>
            <a:r>
              <a:rPr lang="en-US" altLang="en-US" sz="4000" dirty="0" err="1">
                <a:solidFill>
                  <a:srgbClr val="FFFFFF"/>
                </a:solidFill>
                <a:latin typeface="Times New Roman" pitchFamily="18" charset="0"/>
              </a:rPr>
              <a:t>saith</a:t>
            </a:r>
            <a:r>
              <a:rPr lang="en-US" altLang="en-US" sz="4000" dirty="0">
                <a:solidFill>
                  <a:srgbClr val="FFFFFF"/>
                </a:solidFill>
                <a:latin typeface="Times New Roman" pitchFamily="18" charset="0"/>
              </a:rPr>
              <a:t> the LORD of hosts.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600200" y="457200"/>
            <a:ext cx="7315200" cy="1016305"/>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lgn="ctr">
              <a:spcBef>
                <a:spcPts val="1200"/>
              </a:spcBef>
              <a:defRPr/>
            </a:pPr>
            <a:r>
              <a:rPr lang="en-US" altLang="en-US" sz="6000" dirty="0" smtClean="0">
                <a:solidFill>
                  <a:srgbClr val="FFFFFF"/>
                </a:solidFill>
                <a:latin typeface="Times New Roman" pitchFamily="18" charset="0"/>
              </a:rPr>
              <a:t>1. Tithing is for Today</a:t>
            </a:r>
            <a:endParaRPr lang="en-US" altLang="en-US" sz="6000" dirty="0">
              <a:solidFill>
                <a:srgbClr val="FFFFFF"/>
              </a:solidFill>
              <a:latin typeface="Times New Roman" pitchFamily="18" charset="0"/>
            </a:endParaRPr>
          </a:p>
        </p:txBody>
      </p:sp>
      <p:sp>
        <p:nvSpPr>
          <p:cNvPr id="6" name="Rectangle 4"/>
          <p:cNvSpPr>
            <a:spLocks noChangeArrowheads="1"/>
          </p:cNvSpPr>
          <p:nvPr/>
        </p:nvSpPr>
        <p:spPr bwMode="auto">
          <a:xfrm>
            <a:off x="2438400" y="1905000"/>
            <a:ext cx="6019800" cy="2555188"/>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Mal 3:6 For I am the LORD, </a:t>
            </a:r>
            <a:r>
              <a:rPr lang="en-US" altLang="en-US" sz="4000" u="sng" dirty="0">
                <a:solidFill>
                  <a:srgbClr val="FFFFFF"/>
                </a:solidFill>
                <a:latin typeface="Times New Roman" pitchFamily="18" charset="0"/>
              </a:rPr>
              <a:t>I change not</a:t>
            </a:r>
            <a:r>
              <a:rPr lang="en-US" altLang="en-US" sz="4000" dirty="0">
                <a:solidFill>
                  <a:srgbClr val="FFFFFF"/>
                </a:solidFill>
                <a:latin typeface="Times New Roman" pitchFamily="18" charset="0"/>
              </a:rPr>
              <a:t>; therefore ye sons of Jacob are not consumed.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209800" y="609600"/>
            <a:ext cx="6477000" cy="3786294"/>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a:solidFill>
                  <a:srgbClr val="FFFFFF"/>
                </a:solidFill>
                <a:latin typeface="Times New Roman" pitchFamily="18" charset="0"/>
              </a:rPr>
              <a:t>So many claim that tithing was under the law of Moses and is no longer applicable under the New Testament. This is not true for several reasons: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133600" y="304800"/>
            <a:ext cx="6705600" cy="5171288"/>
          </a:xfrm>
          <a:prstGeom prst="rect">
            <a:avLst/>
          </a:prstGeom>
          <a:noFill/>
          <a:ln w="9525">
            <a:noFill/>
            <a:miter lim="800000"/>
            <a:headEnd/>
            <a:tailEnd/>
          </a:ln>
          <a:effectLst>
            <a:outerShdw dist="71842" dir="2700000" algn="ctr" rotWithShape="0">
              <a:srgbClr val="000000"/>
            </a:outerShdw>
          </a:effectLst>
        </p:spPr>
        <p:txBody>
          <a:bodyPr wrap="square" lIns="92075" tIns="46038" rIns="92075" bIns="46038">
            <a:spAutoFit/>
          </a:bodyPr>
          <a:lstStyle/>
          <a:p>
            <a:pPr>
              <a:spcBef>
                <a:spcPts val="1200"/>
              </a:spcBef>
              <a:defRPr/>
            </a:pPr>
            <a:r>
              <a:rPr lang="en-US" altLang="en-US" sz="4000" dirty="0" smtClean="0">
                <a:solidFill>
                  <a:srgbClr val="FFFFFF"/>
                </a:solidFill>
                <a:latin typeface="Times New Roman" pitchFamily="18" charset="0"/>
              </a:rPr>
              <a:t>a. Men </a:t>
            </a:r>
            <a:r>
              <a:rPr lang="en-US" altLang="en-US" sz="4000" dirty="0">
                <a:solidFill>
                  <a:srgbClr val="FFFFFF"/>
                </a:solidFill>
                <a:latin typeface="Times New Roman" pitchFamily="18" charset="0"/>
              </a:rPr>
              <a:t>of God tithed centuries before the law of Moses. Abraham tithed (Gen. 14:20) and so did Jacob (Gen. 28:22)</a:t>
            </a:r>
          </a:p>
          <a:p>
            <a:pPr>
              <a:spcBef>
                <a:spcPts val="1200"/>
              </a:spcBef>
              <a:defRPr/>
            </a:pPr>
            <a:r>
              <a:rPr lang="en-US" altLang="en-US" sz="4000" dirty="0" smtClean="0">
                <a:solidFill>
                  <a:srgbClr val="FFFFFF"/>
                </a:solidFill>
                <a:latin typeface="Times New Roman" pitchFamily="18" charset="0"/>
              </a:rPr>
              <a:t>b. Jesus </a:t>
            </a:r>
            <a:r>
              <a:rPr lang="en-US" altLang="en-US" sz="4000" dirty="0">
                <a:solidFill>
                  <a:srgbClr val="FFFFFF"/>
                </a:solidFill>
                <a:latin typeface="Times New Roman" pitchFamily="18" charset="0"/>
              </a:rPr>
              <a:t>told the Pharisees that they should have given their tithes along with extending judgment, mercy, and </a:t>
            </a:r>
            <a:r>
              <a:rPr lang="en-US" altLang="en-US" sz="4000" dirty="0" smtClean="0">
                <a:solidFill>
                  <a:srgbClr val="FFFFFF"/>
                </a:solidFill>
                <a:latin typeface="Times New Roman" pitchFamily="18" charset="0"/>
              </a:rPr>
              <a:t>faith:</a:t>
            </a:r>
            <a:endParaRPr lang="en-US" altLang="en-US" sz="40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1858</Words>
  <Application>Microsoft Office PowerPoint</Application>
  <PresentationFormat>On-screen Show (4:3)</PresentationFormat>
  <Paragraphs>81</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Pastor Troy</dc:creator>
  <cp:lastModifiedBy>tedwards</cp:lastModifiedBy>
  <cp:revision>42</cp:revision>
  <dcterms:created xsi:type="dcterms:W3CDTF">2011-09-23T01:27:50Z</dcterms:created>
  <dcterms:modified xsi:type="dcterms:W3CDTF">2011-09-23T19:45:24Z</dcterms:modified>
</cp:coreProperties>
</file>